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912" r:id="rId1"/>
    <p:sldMasterId id="2147483924" r:id="rId2"/>
  </p:sldMasterIdLst>
  <p:notesMasterIdLst>
    <p:notesMasterId r:id="rId36"/>
  </p:notesMasterIdLst>
  <p:sldIdLst>
    <p:sldId id="284" r:id="rId3"/>
    <p:sldId id="646" r:id="rId4"/>
    <p:sldId id="547" r:id="rId5"/>
    <p:sldId id="546" r:id="rId6"/>
    <p:sldId id="548" r:id="rId7"/>
    <p:sldId id="490" r:id="rId8"/>
    <p:sldId id="510" r:id="rId9"/>
    <p:sldId id="581" r:id="rId10"/>
    <p:sldId id="511" r:id="rId11"/>
    <p:sldId id="533" r:id="rId12"/>
    <p:sldId id="632" r:id="rId13"/>
    <p:sldId id="638" r:id="rId14"/>
    <p:sldId id="639" r:id="rId15"/>
    <p:sldId id="654" r:id="rId16"/>
    <p:sldId id="637" r:id="rId17"/>
    <p:sldId id="657" r:id="rId18"/>
    <p:sldId id="659" r:id="rId19"/>
    <p:sldId id="645" r:id="rId20"/>
    <p:sldId id="643" r:id="rId21"/>
    <p:sldId id="647" r:id="rId22"/>
    <p:sldId id="650" r:id="rId23"/>
    <p:sldId id="641" r:id="rId24"/>
    <p:sldId id="651" r:id="rId25"/>
    <p:sldId id="633" r:id="rId26"/>
    <p:sldId id="583" r:id="rId27"/>
    <p:sldId id="600" r:id="rId28"/>
    <p:sldId id="599" r:id="rId29"/>
    <p:sldId id="653" r:id="rId30"/>
    <p:sldId id="607" r:id="rId31"/>
    <p:sldId id="656" r:id="rId32"/>
    <p:sldId id="574" r:id="rId33"/>
    <p:sldId id="577" r:id="rId34"/>
    <p:sldId id="578" r:id="rId35"/>
  </p:sldIdLst>
  <p:sldSz cx="9144000" cy="6858000" type="screen4x3"/>
  <p:notesSz cx="6858000" cy="9947275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85903" autoAdjust="0"/>
  </p:normalViewPr>
  <p:slideViewPr>
    <p:cSldViewPr>
      <p:cViewPr varScale="1">
        <p:scale>
          <a:sx n="104" d="100"/>
          <a:sy n="104" d="100"/>
        </p:scale>
        <p:origin x="9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F35A91-0571-4268-8469-4F488AE77A8B}" type="datetimeFigureOut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4DD5560-4637-47A9-9E6F-3DABFFC998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713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587AB-3AEC-4087-8B49-3580D07E3799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3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9C542-A751-45BF-A4CC-4D18A77B0DE8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8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D7498-07CA-4A2A-ADCB-81228A84DEB2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5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587AB-3AEC-4087-8B49-3580D07E3799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1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ADFE3-AF90-4F9A-A264-4D1A47B13BB2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75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30F5A-F1B3-4F75-8DEB-A31B261D5F6B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59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51282-0B08-4B9B-8871-D441D405BD4C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A7540-1047-49CE-B53C-3DE23BC7A87C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41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663B6-51E5-4F27-B5ED-88AA7190182F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92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706D9-80BE-4D16-98AE-5F946B2F7EFB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83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74DBB-24AD-415F-82C5-ACAEB56D9112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7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ADFE3-AF90-4F9A-A264-4D1A47B13BB2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71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002B4-2623-4B31-8CFE-978CDB4B9057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66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9C542-A751-45BF-A4CC-4D18A77B0DE8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1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D7498-07CA-4A2A-ADCB-81228A84DEB2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5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30F5A-F1B3-4F75-8DEB-A31B261D5F6B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2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51282-0B08-4B9B-8871-D441D405BD4C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A7540-1047-49CE-B53C-3DE23BC7A87C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1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663B6-51E5-4F27-B5ED-88AA7190182F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9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706D9-80BE-4D16-98AE-5F946B2F7EFB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1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74DBB-24AD-415F-82C5-ACAEB56D9112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2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002B4-2623-4B31-8CFE-978CDB4B9057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1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B3413C-8F96-4FCD-891D-D11998B0F22A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B3413C-8F96-4FCD-891D-D11998B0F22A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7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5436" y="260648"/>
            <a:ext cx="8280920" cy="42484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Некоторые правила заполнения 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медицинских свидетельств о смерти (МСС) в случаях летальных исходов от болезней системы кровообращения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IX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класс МКБ-10)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066234"/>
            <a:ext cx="6193383" cy="1584176"/>
          </a:xfrm>
        </p:spPr>
        <p:txBody>
          <a:bodyPr>
            <a:normAutofit/>
          </a:bodyPr>
          <a:lstStyle/>
          <a:p>
            <a:pPr lvl="0" eaLnBrk="1" hangingPunct="1">
              <a:buClr>
                <a:srgbClr val="FFFFCC"/>
              </a:buClr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Юлия Эдгаровна Игумнова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Главный внештатный патологоанатом МЗ СО</a:t>
            </a:r>
          </a:p>
          <a:p>
            <a:pPr lvl="0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Начальник ГБУЗ СО «СОПАБ»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5040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Заполнение МСС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678516"/>
              </p:ext>
            </p:extLst>
          </p:nvPr>
        </p:nvGraphicFramePr>
        <p:xfrm>
          <a:off x="471182" y="1340768"/>
          <a:ext cx="820163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4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Болезнь или состояние, непосредственно приведшее к смерти</a:t>
                      </a:r>
                    </a:p>
                    <a:p>
                      <a:r>
                        <a:rPr lang="ru-RU" sz="18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ru-RU" sz="1800" b="1" i="0" dirty="0">
                          <a:solidFill>
                            <a:srgbClr val="92D050"/>
                          </a:solidFill>
                        </a:rPr>
                        <a:t>осложнение основного заболевания</a:t>
                      </a:r>
                      <a:r>
                        <a:rPr lang="ru-RU" sz="18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  <a:p>
                      <a:endParaRPr lang="ru-RU" sz="18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 </a:t>
                      </a: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Патологическое состояние, приведшее к возникновению вышеуказанной причины (</a:t>
                      </a:r>
                      <a:r>
                        <a:rPr lang="ru-RU" sz="1800" b="1" i="0" dirty="0">
                          <a:solidFill>
                            <a:srgbClr val="92D050"/>
                          </a:solidFill>
                        </a:rPr>
                        <a:t>промежуточные звенья танатогенеза</a:t>
                      </a:r>
                      <a:r>
                        <a:rPr lang="ru-RU" sz="18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  <a:p>
                      <a:endParaRPr lang="ru-RU" sz="18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Первоначальная причина смерти (</a:t>
                      </a:r>
                      <a:r>
                        <a:rPr lang="ru-RU" sz="1800" b="1" i="0" dirty="0">
                          <a:solidFill>
                            <a:srgbClr val="92D050"/>
                          </a:solidFill>
                        </a:rPr>
                        <a:t>основное заболевание</a:t>
                      </a:r>
                      <a:r>
                        <a:rPr lang="ru-RU" sz="1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  <a:p>
                      <a:r>
                        <a:rPr lang="ru-RU" sz="1800" b="0" i="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(всегда нижняя из заполненных</a:t>
                      </a:r>
                      <a:r>
                        <a:rPr lang="ru-RU" sz="1800" b="0" i="0" u="sng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строк</a:t>
                      </a:r>
                      <a:r>
                        <a:rPr lang="ru-RU" sz="1800" b="1" i="0" u="non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ru-RU" sz="18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а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или б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или в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Внешние причины смерти</a:t>
                      </a:r>
                    </a:p>
                    <a:p>
                      <a:endParaRPr lang="ru-RU" sz="18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24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Прочие важные состояния, способствовавшие смерти (</a:t>
                      </a:r>
                      <a:r>
                        <a:rPr lang="ru-RU" sz="1800" b="1" i="0" dirty="0">
                          <a:solidFill>
                            <a:srgbClr val="92D050"/>
                          </a:solidFill>
                        </a:rPr>
                        <a:t>фоновое/сочетанное/конкурирующее заболевание</a:t>
                      </a:r>
                      <a:r>
                        <a:rPr lang="ru-RU" sz="18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  <a:p>
                      <a:endParaRPr lang="ru-RU" sz="18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II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29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807" y="116632"/>
            <a:ext cx="2431182" cy="720081"/>
          </a:xfrm>
        </p:spPr>
        <p:txBody>
          <a:bodyPr>
            <a:normAutofit/>
          </a:bodyPr>
          <a:lstStyle/>
          <a:p>
            <a:r>
              <a:rPr lang="ru-RU" b="1" dirty="0"/>
              <a:t>КЛАСС </a:t>
            </a:r>
            <a:r>
              <a:rPr lang="en-US" b="1" dirty="0"/>
              <a:t>IX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807" y="764704"/>
            <a:ext cx="8165649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I</a:t>
            </a:r>
            <a:r>
              <a:rPr lang="ru-RU" sz="2400" b="1" dirty="0"/>
              <a:t> 00 – </a:t>
            </a:r>
            <a:r>
              <a:rPr lang="en-US" sz="2400" b="1" dirty="0"/>
              <a:t>I</a:t>
            </a:r>
            <a:r>
              <a:rPr lang="ru-RU" sz="2400" b="1" dirty="0"/>
              <a:t> 02   </a:t>
            </a:r>
            <a:r>
              <a:rPr lang="ru-RU" sz="2400" dirty="0"/>
              <a:t>Острая ревматическая лихорадка</a:t>
            </a:r>
          </a:p>
          <a:p>
            <a:pPr marL="0" indent="0">
              <a:buNone/>
            </a:pPr>
            <a:r>
              <a:rPr lang="en-US" sz="2400" b="1" dirty="0"/>
              <a:t>I</a:t>
            </a:r>
            <a:r>
              <a:rPr lang="ru-RU" sz="2400" b="1" dirty="0"/>
              <a:t> 05 – </a:t>
            </a:r>
            <a:r>
              <a:rPr lang="en-US" sz="2400" b="1" dirty="0"/>
              <a:t>I</a:t>
            </a:r>
            <a:r>
              <a:rPr lang="ru-RU" sz="2400" b="1" dirty="0"/>
              <a:t> 09   </a:t>
            </a:r>
            <a:r>
              <a:rPr lang="ru-RU" sz="2400" dirty="0"/>
              <a:t>Хронические ревматические болезни сердца</a:t>
            </a:r>
          </a:p>
          <a:p>
            <a:pPr marL="0" indent="0">
              <a:buNone/>
            </a:pPr>
            <a:r>
              <a:rPr lang="en-US" sz="2400" b="1" dirty="0"/>
              <a:t>I</a:t>
            </a:r>
            <a:r>
              <a:rPr lang="ru-RU" sz="2400" b="1" dirty="0"/>
              <a:t> 10 – </a:t>
            </a:r>
            <a:r>
              <a:rPr lang="en-US" sz="2400" b="1" dirty="0"/>
              <a:t>I</a:t>
            </a:r>
            <a:r>
              <a:rPr lang="ru-RU" sz="2400" b="1" dirty="0"/>
              <a:t> 15   </a:t>
            </a:r>
            <a:r>
              <a:rPr lang="ru-RU" sz="2400" dirty="0"/>
              <a:t>Болезни, характеризующиеся повышенным 			кровяным давлением</a:t>
            </a:r>
          </a:p>
          <a:p>
            <a:pPr marL="0" indent="0">
              <a:buNone/>
            </a:pPr>
            <a:r>
              <a:rPr lang="en-US" sz="2800" b="1" i="1" u="sng" dirty="0"/>
              <a:t>I</a:t>
            </a:r>
            <a:r>
              <a:rPr lang="ru-RU" sz="2800" b="1" i="1" u="sng" dirty="0"/>
              <a:t> 20 – </a:t>
            </a:r>
            <a:r>
              <a:rPr lang="en-US" sz="2800" b="1" i="1" u="sng" dirty="0"/>
              <a:t>I</a:t>
            </a:r>
            <a:r>
              <a:rPr lang="ru-RU" sz="2800" b="1" i="1" u="sng" dirty="0"/>
              <a:t> 25  </a:t>
            </a:r>
            <a:r>
              <a:rPr lang="ru-RU" sz="2800" i="1" u="sng" dirty="0"/>
              <a:t>Ишемическая болезнь сердца</a:t>
            </a:r>
          </a:p>
          <a:p>
            <a:pPr marL="0" indent="0">
              <a:buNone/>
            </a:pPr>
            <a:r>
              <a:rPr lang="en-US" sz="2400" b="1" dirty="0"/>
              <a:t>I</a:t>
            </a:r>
            <a:r>
              <a:rPr lang="ru-RU" sz="2400" b="1" dirty="0"/>
              <a:t> 26 – </a:t>
            </a:r>
            <a:r>
              <a:rPr lang="en-US" sz="2400" b="1" dirty="0"/>
              <a:t>I</a:t>
            </a:r>
            <a:r>
              <a:rPr lang="ru-RU" sz="2400" b="1" dirty="0"/>
              <a:t> 28  </a:t>
            </a:r>
            <a:r>
              <a:rPr lang="ru-RU" sz="2400" dirty="0"/>
              <a:t>Лёгочное сердце и нарушения лёгочного 				кровообращения</a:t>
            </a:r>
          </a:p>
          <a:p>
            <a:pPr marL="0" indent="0">
              <a:buNone/>
            </a:pPr>
            <a:r>
              <a:rPr lang="en-US" sz="2400" b="1" dirty="0"/>
              <a:t>I</a:t>
            </a:r>
            <a:r>
              <a:rPr lang="ru-RU" sz="2400" b="1" dirty="0"/>
              <a:t> 30 – </a:t>
            </a:r>
            <a:r>
              <a:rPr lang="en-US" sz="2400" b="1" dirty="0"/>
              <a:t>I</a:t>
            </a:r>
            <a:r>
              <a:rPr lang="ru-RU" sz="2400" b="1" dirty="0"/>
              <a:t> 52  </a:t>
            </a:r>
            <a:r>
              <a:rPr lang="ru-RU" sz="2400" dirty="0"/>
              <a:t>Другие болезни сердца</a:t>
            </a:r>
          </a:p>
          <a:p>
            <a:pPr marL="0" indent="0">
              <a:buNone/>
            </a:pPr>
            <a:r>
              <a:rPr lang="en-US" sz="2800" b="1" i="1" u="sng" dirty="0"/>
              <a:t>I</a:t>
            </a:r>
            <a:r>
              <a:rPr lang="ru-RU" sz="2800" b="1" i="1" u="sng" dirty="0"/>
              <a:t> 60 – </a:t>
            </a:r>
            <a:r>
              <a:rPr lang="en-US" sz="2800" b="1" i="1" u="sng" dirty="0"/>
              <a:t>I</a:t>
            </a:r>
            <a:r>
              <a:rPr lang="ru-RU" sz="2800" b="1" i="1" u="sng" dirty="0"/>
              <a:t> 69  </a:t>
            </a:r>
            <a:r>
              <a:rPr lang="ru-RU" sz="2800" i="1" u="sng" dirty="0"/>
              <a:t>Цереброваскулярные болезни</a:t>
            </a:r>
          </a:p>
          <a:p>
            <a:pPr marL="0" indent="0">
              <a:buNone/>
            </a:pPr>
            <a:r>
              <a:rPr lang="en-US" sz="2400" b="1" dirty="0"/>
              <a:t>I</a:t>
            </a:r>
            <a:r>
              <a:rPr lang="ru-RU" sz="2400" b="1" dirty="0"/>
              <a:t> 70 – </a:t>
            </a:r>
            <a:r>
              <a:rPr lang="en-US" sz="2400" b="1" dirty="0"/>
              <a:t>I</a:t>
            </a:r>
            <a:r>
              <a:rPr lang="ru-RU" sz="2400" b="1" dirty="0"/>
              <a:t> 79  </a:t>
            </a:r>
            <a:r>
              <a:rPr lang="ru-RU" sz="2400" dirty="0"/>
              <a:t>Болезни артерий, артериол и капилляров</a:t>
            </a:r>
          </a:p>
          <a:p>
            <a:pPr marL="0" lvl="0" indent="0">
              <a:buNone/>
            </a:pPr>
            <a:r>
              <a:rPr lang="en-US" sz="2400" b="1" dirty="0"/>
              <a:t>I</a:t>
            </a:r>
            <a:r>
              <a:rPr lang="ru-RU" sz="2400" b="1" dirty="0"/>
              <a:t> 80 – </a:t>
            </a:r>
            <a:r>
              <a:rPr lang="en-US" sz="2400" b="1" dirty="0"/>
              <a:t>I</a:t>
            </a:r>
            <a:r>
              <a:rPr lang="ru-RU" sz="2400" b="1" dirty="0"/>
              <a:t> 89  </a:t>
            </a:r>
            <a:r>
              <a:rPr lang="ru-RU" sz="2400" dirty="0"/>
              <a:t>Болезни вен, лимфатических сосудов и 				лимфатических узлов, не классифицированные 		в других рубриках</a:t>
            </a:r>
          </a:p>
          <a:p>
            <a:pPr marL="0" lvl="0" indent="0">
              <a:buNone/>
            </a:pPr>
            <a:r>
              <a:rPr lang="en-US" sz="2400" b="1" dirty="0"/>
              <a:t>I</a:t>
            </a:r>
            <a:r>
              <a:rPr lang="ru-RU" sz="2400" b="1" dirty="0"/>
              <a:t> 30 – </a:t>
            </a:r>
            <a:r>
              <a:rPr lang="en-US" sz="2400" b="1" dirty="0"/>
              <a:t>I</a:t>
            </a:r>
            <a:r>
              <a:rPr lang="ru-RU" sz="2400" b="1" dirty="0"/>
              <a:t> 52  </a:t>
            </a:r>
            <a:r>
              <a:rPr lang="ru-RU" sz="2400" dirty="0"/>
              <a:t>Другие и неуточнённые болезни системы 				кровообращения</a:t>
            </a:r>
          </a:p>
          <a:p>
            <a:pPr marL="0" lvl="0" indent="0">
              <a:buNone/>
            </a:pPr>
            <a:endParaRPr lang="ru-RU" sz="2400" dirty="0">
              <a:solidFill>
                <a:srgbClr val="ED7D31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1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39" y="44624"/>
            <a:ext cx="8928992" cy="5040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Не могут являться первопричиной смерти: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596" y="1219064"/>
            <a:ext cx="6516724" cy="44198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200" b="1" dirty="0"/>
              <a:t>В любом классе МКБ-10: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• </a:t>
            </a:r>
            <a:r>
              <a:rPr lang="ru-RU" sz="2800" dirty="0"/>
              <a:t>Коды   «</a:t>
            </a:r>
            <a:r>
              <a:rPr lang="ru-RU" sz="3600" b="1" dirty="0"/>
              <a:t>.9</a:t>
            </a:r>
            <a:r>
              <a:rPr lang="ru-RU" sz="2800" dirty="0"/>
              <a:t>»</a:t>
            </a:r>
          </a:p>
          <a:p>
            <a:pPr marL="0" indent="0">
              <a:buNone/>
            </a:pPr>
            <a:r>
              <a:rPr lang="ru-RU" sz="2800" dirty="0"/>
              <a:t>(неуточнённые)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• </a:t>
            </a:r>
            <a:r>
              <a:rPr lang="ru-RU" sz="2800" dirty="0"/>
              <a:t>Коды со знаком </a:t>
            </a:r>
            <a:r>
              <a:rPr lang="en-US" sz="3600" b="1" dirty="0"/>
              <a:t>*</a:t>
            </a:r>
            <a:endParaRPr lang="ru-RU" sz="2800" b="1" dirty="0"/>
          </a:p>
          <a:p>
            <a:pPr marL="0" indent="0">
              <a:buNone/>
            </a:pPr>
            <a:r>
              <a:rPr lang="ru-RU" sz="2800" dirty="0"/>
              <a:t>(факультативные дополнительные коды, относящиеся к проявлению болезней</a:t>
            </a:r>
            <a:r>
              <a:rPr lang="ru-R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55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39" y="44624"/>
            <a:ext cx="8928992" cy="5040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Не могут являться первопричиной смерти: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439" y="908720"/>
            <a:ext cx="8762049" cy="5832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 2</a:t>
            </a:r>
            <a:r>
              <a:rPr lang="ru-RU" sz="2400" b="1" dirty="0"/>
              <a:t>0		</a:t>
            </a:r>
            <a:r>
              <a:rPr lang="ru-RU" sz="2400" dirty="0"/>
              <a:t>Стенокардия</a:t>
            </a:r>
          </a:p>
          <a:p>
            <a:pPr marL="0" lvl="0" indent="0">
              <a:buNone/>
            </a:pPr>
            <a:r>
              <a:rPr lang="en-US" sz="2400" b="1" dirty="0"/>
              <a:t>I 2</a:t>
            </a:r>
            <a:r>
              <a:rPr lang="ru-RU" sz="2400" b="1" dirty="0"/>
              <a:t>3		</a:t>
            </a:r>
            <a:r>
              <a:rPr lang="ru-RU" sz="2400" dirty="0"/>
              <a:t>Некоторые текущие осложнения ОИМ</a:t>
            </a:r>
          </a:p>
          <a:p>
            <a:pPr marL="0" indent="0">
              <a:buNone/>
            </a:pPr>
            <a:r>
              <a:rPr lang="en-US" sz="2400" b="1" dirty="0"/>
              <a:t>I 2</a:t>
            </a:r>
            <a:r>
              <a:rPr lang="ru-RU" sz="2400" b="1" dirty="0"/>
              <a:t>4.0</a:t>
            </a:r>
            <a:r>
              <a:rPr lang="en-US" sz="2400" b="1" dirty="0"/>
              <a:t> </a:t>
            </a:r>
            <a:r>
              <a:rPr lang="ru-RU" sz="2400" b="1" dirty="0"/>
              <a:t>	</a:t>
            </a:r>
            <a:r>
              <a:rPr lang="ru-RU" sz="2400" dirty="0"/>
              <a:t>Коронарный тромбоз, не приводящий к ИМ</a:t>
            </a:r>
          </a:p>
          <a:p>
            <a:pPr marL="0" lv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2400" b="1" u="sng" dirty="0"/>
              <a:t>I </a:t>
            </a:r>
            <a:r>
              <a:rPr lang="ru-RU" sz="2400" b="1" u="sng" dirty="0"/>
              <a:t>25</a:t>
            </a:r>
            <a:r>
              <a:rPr lang="ru-RU" sz="2400" dirty="0"/>
              <a:t>		</a:t>
            </a:r>
            <a:r>
              <a:rPr lang="ru-RU" sz="2400" u="sng" dirty="0"/>
              <a:t>Хроническая ИБС</a:t>
            </a:r>
          </a:p>
          <a:p>
            <a:pPr marL="0" lvl="0" indent="0">
              <a:buNone/>
            </a:pPr>
            <a:r>
              <a:rPr lang="en-US" sz="2400" b="1" dirty="0"/>
              <a:t>I </a:t>
            </a:r>
            <a:r>
              <a:rPr lang="ru-RU" sz="2400" b="1" dirty="0"/>
              <a:t>25.0</a:t>
            </a:r>
            <a:r>
              <a:rPr lang="ru-RU" sz="2400" dirty="0"/>
              <a:t>	Атеросклеротическая сердечно-сосудистая болезнь, 			так описанная</a:t>
            </a:r>
          </a:p>
          <a:p>
            <a:pPr marL="0" lvl="0" indent="0">
              <a:buNone/>
            </a:pPr>
            <a:r>
              <a:rPr lang="en-US" sz="2400" b="1" dirty="0" smtClean="0"/>
              <a:t>I </a:t>
            </a:r>
            <a:r>
              <a:rPr lang="ru-RU" sz="2400" b="1" dirty="0"/>
              <a:t>25.4</a:t>
            </a:r>
            <a:r>
              <a:rPr lang="ru-RU" sz="2400" dirty="0"/>
              <a:t>	Аневризма коронарной артерии</a:t>
            </a:r>
          </a:p>
          <a:p>
            <a:pPr marL="0" lvl="0" indent="0">
              <a:buNone/>
            </a:pPr>
            <a:r>
              <a:rPr lang="en-US" sz="2400" b="1" dirty="0"/>
              <a:t>I </a:t>
            </a:r>
            <a:r>
              <a:rPr lang="ru-RU" sz="2400" b="1" dirty="0"/>
              <a:t>25.6</a:t>
            </a:r>
            <a:r>
              <a:rPr lang="ru-RU" sz="2400" dirty="0"/>
              <a:t>	Бессимптомная ишемия миокарда</a:t>
            </a:r>
          </a:p>
          <a:p>
            <a:pPr marL="0" lvl="0" indent="0">
              <a:buNone/>
            </a:pPr>
            <a:endParaRPr lang="ru-RU" sz="2400" dirty="0"/>
          </a:p>
          <a:p>
            <a:pPr marL="0" lvl="0" indent="0">
              <a:buNone/>
            </a:pPr>
            <a:r>
              <a:rPr lang="en-US" sz="2400" b="1" dirty="0"/>
              <a:t>I</a:t>
            </a:r>
            <a:r>
              <a:rPr lang="ru-RU" sz="2400" b="1" dirty="0"/>
              <a:t> 26</a:t>
            </a:r>
            <a:r>
              <a:rPr lang="ru-RU" sz="2400" dirty="0"/>
              <a:t>		Лёгочная эмболия</a:t>
            </a:r>
          </a:p>
        </p:txBody>
      </p:sp>
    </p:spTree>
    <p:extLst>
      <p:ext uri="{BB962C8B-B14F-4D97-AF65-F5344CB8AC3E}">
        <p14:creationId xmlns:p14="http://schemas.microsoft.com/office/powerpoint/2010/main" val="1702624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39" y="44624"/>
            <a:ext cx="8928992" cy="5040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Не могут являться первопричиной смерти: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439" y="881336"/>
            <a:ext cx="8474017" cy="5644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</a:t>
            </a:r>
            <a:r>
              <a:rPr lang="ru-RU" sz="2400" b="1" dirty="0"/>
              <a:t> 44 – </a:t>
            </a:r>
            <a:r>
              <a:rPr lang="en-US" sz="2400" b="1" dirty="0"/>
              <a:t>I 49</a:t>
            </a:r>
            <a:r>
              <a:rPr lang="en-US" sz="2400" dirty="0"/>
              <a:t>	</a:t>
            </a:r>
            <a:r>
              <a:rPr lang="ru-RU" sz="2400" dirty="0"/>
              <a:t>Нарушения ритма</a:t>
            </a:r>
          </a:p>
          <a:p>
            <a:pPr marL="0" indent="0">
              <a:buNone/>
            </a:pPr>
            <a:r>
              <a:rPr lang="en-US" sz="2400" b="1" dirty="0"/>
              <a:t>I</a:t>
            </a:r>
            <a:r>
              <a:rPr lang="ru-RU" sz="2400" b="1" dirty="0"/>
              <a:t> 50</a:t>
            </a:r>
            <a:r>
              <a:rPr lang="ru-RU" sz="2400" dirty="0"/>
              <a:t>		Сердечная недостаточность</a:t>
            </a:r>
          </a:p>
          <a:p>
            <a:pPr marL="0" lvl="0" indent="0">
              <a:buNone/>
            </a:pPr>
            <a:r>
              <a:rPr lang="en-US" sz="2400" b="1" dirty="0"/>
              <a:t>I</a:t>
            </a:r>
            <a:r>
              <a:rPr lang="ru-RU" sz="2400" b="1" dirty="0"/>
              <a:t> 51</a:t>
            </a:r>
            <a:r>
              <a:rPr lang="ru-RU" sz="2400" dirty="0"/>
              <a:t>		Осложнения и неточно обозначенные болезни 			сердца</a:t>
            </a:r>
          </a:p>
          <a:p>
            <a:pPr marL="0" lvl="0" indent="0">
              <a:buNone/>
            </a:pPr>
            <a:r>
              <a:rPr lang="en-US" sz="2400" b="1" dirty="0"/>
              <a:t>I</a:t>
            </a:r>
            <a:r>
              <a:rPr lang="ru-RU" sz="2400" b="1" dirty="0"/>
              <a:t> 52</a:t>
            </a:r>
            <a:r>
              <a:rPr lang="ru-RU" sz="2400" dirty="0"/>
              <a:t>		Другие поражения сердца при болезнях в др. 				Рубриках</a:t>
            </a:r>
          </a:p>
          <a:p>
            <a:pPr marL="0" lvl="0" indent="0">
              <a:buNone/>
            </a:pPr>
            <a:endParaRPr lang="ru-RU" sz="2400" dirty="0"/>
          </a:p>
          <a:p>
            <a:pPr marL="0" lvl="0" indent="0">
              <a:buNone/>
            </a:pPr>
            <a:r>
              <a:rPr lang="en-US" sz="2400" b="1" dirty="0"/>
              <a:t>I </a:t>
            </a:r>
            <a:r>
              <a:rPr lang="ru-RU" sz="2400" b="1" dirty="0"/>
              <a:t>64		</a:t>
            </a:r>
            <a:r>
              <a:rPr lang="ru-RU" sz="2400" dirty="0"/>
              <a:t>Инсульт, не уточнённый как кровоизлияние 				или инфаркт</a:t>
            </a:r>
          </a:p>
          <a:p>
            <a:pPr marL="0" lvl="0" indent="0">
              <a:buNone/>
            </a:pPr>
            <a:r>
              <a:rPr lang="en-US" sz="2400" b="1" dirty="0"/>
              <a:t>I </a:t>
            </a:r>
            <a:r>
              <a:rPr lang="ru-RU" sz="2400" b="1" dirty="0" smtClean="0"/>
              <a:t>65</a:t>
            </a:r>
            <a:r>
              <a:rPr lang="ru-RU" sz="2400" b="1" dirty="0"/>
              <a:t>	</a:t>
            </a:r>
            <a:r>
              <a:rPr lang="ru-RU" sz="2400" b="1" dirty="0" smtClean="0"/>
              <a:t>	</a:t>
            </a:r>
            <a:r>
              <a:rPr lang="ru-RU" sz="2400" dirty="0" smtClean="0"/>
              <a:t>Закупорка </a:t>
            </a:r>
            <a:r>
              <a:rPr lang="ru-RU" sz="2400" dirty="0"/>
              <a:t>или стеноз прецеребральных 					артерий, не приводящие к инфаркту мозга</a:t>
            </a:r>
          </a:p>
          <a:p>
            <a:pPr marL="0" lvl="0" indent="0">
              <a:buNone/>
            </a:pPr>
            <a:r>
              <a:rPr lang="en-US" sz="2400" b="1" dirty="0"/>
              <a:t>I </a:t>
            </a:r>
            <a:r>
              <a:rPr lang="ru-RU" sz="2400" b="1" dirty="0" smtClean="0"/>
              <a:t>66</a:t>
            </a:r>
            <a:r>
              <a:rPr lang="ru-RU" sz="2400" b="1" dirty="0"/>
              <a:t>	</a:t>
            </a:r>
            <a:r>
              <a:rPr lang="ru-RU" sz="2400" b="1" dirty="0" smtClean="0"/>
              <a:t>	</a:t>
            </a:r>
            <a:r>
              <a:rPr lang="ru-RU" sz="2400" dirty="0" smtClean="0"/>
              <a:t>Закупорка </a:t>
            </a:r>
            <a:r>
              <a:rPr lang="ru-RU" sz="2400" dirty="0"/>
              <a:t>или стеноз церебральных 					артерий, не приводящие к инфаркту мозга</a:t>
            </a:r>
          </a:p>
          <a:p>
            <a:pPr marL="0" lvl="0" indent="0">
              <a:buNone/>
            </a:pPr>
            <a:r>
              <a:rPr lang="en-US" sz="2400" b="1" dirty="0"/>
              <a:t>I </a:t>
            </a:r>
            <a:r>
              <a:rPr lang="ru-RU" sz="2400" b="1" dirty="0" smtClean="0"/>
              <a:t>67	</a:t>
            </a:r>
            <a:r>
              <a:rPr lang="ru-RU" sz="2400" b="1" dirty="0"/>
              <a:t>	</a:t>
            </a:r>
            <a:r>
              <a:rPr lang="ru-RU" sz="2400" dirty="0"/>
              <a:t>Другие цереброваскулярные болезни</a:t>
            </a:r>
          </a:p>
        </p:txBody>
      </p:sp>
    </p:spTree>
    <p:extLst>
      <p:ext uri="{BB962C8B-B14F-4D97-AF65-F5344CB8AC3E}">
        <p14:creationId xmlns:p14="http://schemas.microsoft.com/office/powerpoint/2010/main" val="319242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31431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Следует избегать неоправданной гипердиагностики: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439" y="764704"/>
            <a:ext cx="8762049" cy="59766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/>
              <a:t>I</a:t>
            </a:r>
            <a:r>
              <a:rPr lang="ru-RU" sz="2400" b="1" u="sng" dirty="0"/>
              <a:t> </a:t>
            </a:r>
            <a:r>
              <a:rPr lang="ru-RU" sz="2400" b="1" u="sng" dirty="0" smtClean="0"/>
              <a:t>25.1</a:t>
            </a:r>
            <a:r>
              <a:rPr lang="en-US" sz="2400" dirty="0"/>
              <a:t>	</a:t>
            </a:r>
            <a:r>
              <a:rPr lang="ru-RU" sz="2400" u="sng" dirty="0" smtClean="0"/>
              <a:t>Атеросклеротическая болезнь сердца</a:t>
            </a:r>
            <a:endParaRPr lang="ru-RU" sz="2400" u="sng" dirty="0"/>
          </a:p>
          <a:p>
            <a:pPr marL="0" indent="0">
              <a:buNone/>
            </a:pPr>
            <a:r>
              <a:rPr lang="ru-RU" sz="2400" dirty="0" smtClean="0"/>
              <a:t>		</a:t>
            </a:r>
          </a:p>
          <a:p>
            <a:pPr marL="0" indent="0">
              <a:buNone/>
            </a:pPr>
            <a:r>
              <a:rPr lang="en-US" sz="2400" b="1" u="sng" dirty="0" smtClean="0"/>
              <a:t>I</a:t>
            </a:r>
            <a:r>
              <a:rPr lang="ru-RU" sz="2400" b="1" u="sng" dirty="0" smtClean="0"/>
              <a:t> 25.2</a:t>
            </a:r>
            <a:r>
              <a:rPr lang="en-US" sz="2400" dirty="0"/>
              <a:t>	</a:t>
            </a:r>
            <a:r>
              <a:rPr lang="ru-RU" sz="2400" u="sng" dirty="0" smtClean="0"/>
              <a:t>Перенесённый в прошлом инфаркт миокарда</a:t>
            </a:r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	</a:t>
            </a:r>
            <a:r>
              <a:rPr lang="ru-RU" sz="2000" dirty="0" smtClean="0"/>
              <a:t>Излеченный инфаркт миокарда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	</a:t>
            </a:r>
            <a:r>
              <a:rPr lang="ru-RU" sz="2000" dirty="0" smtClean="0"/>
              <a:t>Перенесённый в прошлом ИМ, 							диагностированный с помощью ЭКГ или 						другого специального исследования при 						отсутствии в настоящее время симптомов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		</a:t>
            </a:r>
            <a:endParaRPr lang="ru-RU" sz="2400" dirty="0"/>
          </a:p>
          <a:p>
            <a:pPr marL="0" indent="0">
              <a:buNone/>
            </a:pPr>
            <a:r>
              <a:rPr lang="en-US" sz="2400" b="1" u="sng" dirty="0"/>
              <a:t>I</a:t>
            </a:r>
            <a:r>
              <a:rPr lang="ru-RU" sz="2400" b="1" u="sng" dirty="0"/>
              <a:t> </a:t>
            </a:r>
            <a:r>
              <a:rPr lang="ru-RU" sz="2400" b="1" u="sng" dirty="0" smtClean="0"/>
              <a:t>25.5</a:t>
            </a:r>
            <a:r>
              <a:rPr lang="ru-RU" sz="2400" b="1" dirty="0" smtClean="0"/>
              <a:t>	</a:t>
            </a:r>
            <a:r>
              <a:rPr lang="ru-RU" sz="2400" u="sng" dirty="0"/>
              <a:t>И</a:t>
            </a:r>
            <a:r>
              <a:rPr lang="ru-RU" sz="2400" u="sng" dirty="0" smtClean="0"/>
              <a:t>шемическая кардиомиопатия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	</a:t>
            </a:r>
            <a:r>
              <a:rPr lang="ru-RU" sz="2000" dirty="0" smtClean="0"/>
              <a:t>крайнее проявление длительной хронической ишемии 				миокарда с его диффузным поражением. Выраженная 				дилатация полости ЛЖ с нарушением систолической 				функции (ФВ менее 35%). Применение этого диагноза 				целесообразно только в специализированных 					кардиологических МО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9824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31431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Острая (внезапная) коронарная смерть: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439" y="764704"/>
            <a:ext cx="8834057" cy="59766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/>
              <a:t>I</a:t>
            </a:r>
            <a:r>
              <a:rPr lang="ru-RU" sz="2400" b="1" u="sng" dirty="0"/>
              <a:t> </a:t>
            </a:r>
            <a:r>
              <a:rPr lang="ru-RU" sz="2400" b="1" u="sng" dirty="0" smtClean="0"/>
              <a:t>24.8</a:t>
            </a:r>
            <a:r>
              <a:rPr lang="en-US" sz="2400" dirty="0"/>
              <a:t>	</a:t>
            </a:r>
            <a:r>
              <a:rPr lang="ru-RU" sz="2400" u="sng" dirty="0" smtClean="0"/>
              <a:t>Другие формы острой ишемической болезни сердца</a:t>
            </a:r>
            <a:endParaRPr lang="ru-RU" sz="2400" u="sng" dirty="0"/>
          </a:p>
          <a:p>
            <a:pPr marL="0" indent="0">
              <a:buNone/>
            </a:pPr>
            <a:r>
              <a:rPr lang="ru-RU" sz="2400" dirty="0" smtClean="0"/>
              <a:t>		</a:t>
            </a:r>
            <a:r>
              <a:rPr lang="ru-RU" sz="2000" dirty="0" smtClean="0"/>
              <a:t>Коронарная: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</a:t>
            </a:r>
            <a:r>
              <a:rPr lang="ru-RU" sz="1600" b="1" dirty="0" smtClean="0"/>
              <a:t>•</a:t>
            </a:r>
            <a:r>
              <a:rPr lang="ru-RU" sz="2400" b="1" dirty="0" smtClean="0"/>
              <a:t> </a:t>
            </a:r>
            <a:r>
              <a:rPr lang="ru-RU" sz="2000" dirty="0" smtClean="0"/>
              <a:t>недостаточность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</a:t>
            </a:r>
            <a:r>
              <a:rPr lang="ru-RU" sz="1600" b="1" dirty="0" smtClean="0"/>
              <a:t>• </a:t>
            </a:r>
            <a:r>
              <a:rPr lang="ru-RU" sz="2000" dirty="0" smtClean="0"/>
              <a:t>неполноценность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lvl="0" indent="0">
              <a:buNone/>
            </a:pPr>
            <a:r>
              <a:rPr lang="ru-RU" sz="2400" dirty="0"/>
              <a:t>Внезапная смерть  в течение </a:t>
            </a:r>
            <a:r>
              <a:rPr lang="ru-RU" sz="2400" b="1" dirty="0"/>
              <a:t>1 часа </a:t>
            </a:r>
            <a:r>
              <a:rPr lang="ru-RU" sz="2400" dirty="0"/>
              <a:t>(от 6 до 12 часов) с момента возникновения первых симптомов ишемии миокарда </a:t>
            </a:r>
            <a:r>
              <a:rPr lang="ru-RU" sz="2400" u="sng" dirty="0"/>
              <a:t>при </a:t>
            </a:r>
            <a:r>
              <a:rPr lang="ru-RU" sz="2400" u="sng" dirty="0" smtClean="0"/>
              <a:t>ИБС</a:t>
            </a:r>
          </a:p>
          <a:p>
            <a:pPr marL="0" lvl="0" indent="0">
              <a:buNone/>
            </a:pPr>
            <a:endParaRPr lang="ru-RU" sz="2400" u="sng" dirty="0" smtClean="0"/>
          </a:p>
          <a:p>
            <a:pPr marL="0" lvl="0" indent="0">
              <a:buNone/>
            </a:pPr>
            <a:endParaRPr lang="ru-RU" sz="2400" u="sng" dirty="0" smtClean="0"/>
          </a:p>
          <a:p>
            <a:pPr marL="0" lvl="0" indent="0">
              <a:buNone/>
            </a:pPr>
            <a:r>
              <a:rPr lang="ru-RU" sz="2400" dirty="0" smtClean="0"/>
              <a:t>Патологоанатомический </a:t>
            </a:r>
            <a:r>
              <a:rPr lang="ru-RU" sz="2400" dirty="0"/>
              <a:t>или СМ диагноз </a:t>
            </a:r>
            <a:r>
              <a:rPr lang="ru-RU" sz="2400" dirty="0" smtClean="0"/>
              <a:t>основан на клинико-морфологическом анализе </a:t>
            </a:r>
            <a:r>
              <a:rPr lang="ru-RU" sz="2400" dirty="0"/>
              <a:t>методом исключения других </a:t>
            </a:r>
            <a:r>
              <a:rPr lang="ru-RU" sz="2400" dirty="0" smtClean="0"/>
              <a:t>причин</a:t>
            </a:r>
          </a:p>
          <a:p>
            <a:pPr marL="0" lvl="0" indent="0">
              <a:buNone/>
            </a:pPr>
            <a:endParaRPr lang="ru-RU" u="sng" dirty="0"/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28451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31431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Острая (внезапная) сердечная смерть: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439" y="764704"/>
            <a:ext cx="8762049" cy="597666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400" b="1" u="sng" dirty="0"/>
              <a:t>I</a:t>
            </a:r>
            <a:r>
              <a:rPr lang="ru-RU" sz="2400" b="1" u="sng" dirty="0"/>
              <a:t> </a:t>
            </a:r>
            <a:r>
              <a:rPr lang="ru-RU" sz="2400" b="1" u="sng" dirty="0" smtClean="0"/>
              <a:t>46</a:t>
            </a:r>
            <a:r>
              <a:rPr lang="en-US" sz="2400" dirty="0"/>
              <a:t>	</a:t>
            </a:r>
            <a:r>
              <a:rPr lang="ru-RU" sz="2400" u="sng" dirty="0" smtClean="0"/>
              <a:t>Остановка сердца</a:t>
            </a:r>
            <a:endParaRPr lang="ru-RU" sz="2400" u="sng" dirty="0"/>
          </a:p>
          <a:p>
            <a:pPr marL="0" indent="0">
              <a:buNone/>
            </a:pPr>
            <a:r>
              <a:rPr lang="en-US" sz="2400" b="1" u="sng" dirty="0"/>
              <a:t>I</a:t>
            </a:r>
            <a:r>
              <a:rPr lang="ru-RU" sz="2400" b="1" u="sng" dirty="0"/>
              <a:t> </a:t>
            </a:r>
            <a:r>
              <a:rPr lang="ru-RU" sz="2400" b="1" u="sng" dirty="0" smtClean="0"/>
              <a:t>46.1</a:t>
            </a:r>
            <a:r>
              <a:rPr lang="ru-RU" sz="2400" dirty="0" smtClean="0"/>
              <a:t>	Внезапная сердечная смерть, так описанная</a:t>
            </a:r>
          </a:p>
          <a:p>
            <a:pPr marL="0" lvl="0" indent="0">
              <a:buNone/>
            </a:pPr>
            <a:r>
              <a:rPr lang="ru-RU" sz="2400" dirty="0" smtClean="0"/>
              <a:t>		</a:t>
            </a:r>
            <a:r>
              <a:rPr lang="ru-RU" sz="2000" b="1" i="1" dirty="0" smtClean="0"/>
              <a:t>Исключены</a:t>
            </a:r>
            <a:r>
              <a:rPr lang="ru-RU" sz="2400" dirty="0" smtClean="0"/>
              <a:t>: внезапная смерть:</a:t>
            </a:r>
          </a:p>
          <a:p>
            <a:pPr marL="0" lv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			</a:t>
            </a:r>
            <a:r>
              <a:rPr lang="ru-RU" sz="1600" b="1" dirty="0"/>
              <a:t> • </a:t>
            </a:r>
            <a:r>
              <a:rPr lang="ru-RU" sz="2000" dirty="0" smtClean="0"/>
              <a:t>БДУ (</a:t>
            </a:r>
            <a:r>
              <a:rPr lang="en-US" sz="2000" dirty="0" smtClean="0"/>
              <a:t>R 96</a:t>
            </a:r>
            <a:r>
              <a:rPr lang="ru-RU" sz="2000" dirty="0" smtClean="0"/>
              <a:t>.-)</a:t>
            </a:r>
          </a:p>
          <a:p>
            <a:pPr marL="0" lv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	при</a:t>
            </a:r>
          </a:p>
          <a:p>
            <a:pPr marL="0" lv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	</a:t>
            </a:r>
            <a:r>
              <a:rPr lang="ru-RU" sz="1600" b="1" dirty="0"/>
              <a:t> • </a:t>
            </a:r>
            <a:r>
              <a:rPr lang="ru-RU" sz="2000" dirty="0" smtClean="0"/>
              <a:t>нарушении проводимости (</a:t>
            </a:r>
            <a:r>
              <a:rPr lang="en-US" sz="2000" dirty="0" smtClean="0"/>
              <a:t>I</a:t>
            </a:r>
            <a:r>
              <a:rPr lang="ru-RU" sz="2000" dirty="0" smtClean="0"/>
              <a:t> 44 – </a:t>
            </a:r>
            <a:r>
              <a:rPr lang="en-US" sz="2000" dirty="0"/>
              <a:t>I</a:t>
            </a:r>
            <a:r>
              <a:rPr lang="ru-RU" sz="2000" dirty="0" smtClean="0"/>
              <a:t> 45)</a:t>
            </a:r>
          </a:p>
          <a:p>
            <a:pPr marL="0" lv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	</a:t>
            </a:r>
            <a:r>
              <a:rPr lang="ru-RU" sz="1600" b="1" dirty="0"/>
              <a:t> • </a:t>
            </a:r>
            <a:r>
              <a:rPr lang="ru-RU" sz="2000" dirty="0" smtClean="0"/>
              <a:t>инфаркте миокарда </a:t>
            </a:r>
            <a:r>
              <a:rPr lang="ru-RU" sz="2000" dirty="0"/>
              <a:t>(</a:t>
            </a:r>
            <a:r>
              <a:rPr lang="en-US" sz="2000" dirty="0"/>
              <a:t>I</a:t>
            </a:r>
            <a:r>
              <a:rPr lang="ru-RU" sz="2000" dirty="0"/>
              <a:t> </a:t>
            </a:r>
            <a:r>
              <a:rPr lang="ru-RU" sz="2000" dirty="0" smtClean="0"/>
              <a:t>21 </a:t>
            </a:r>
            <a:r>
              <a:rPr lang="ru-RU" sz="2000" dirty="0"/>
              <a:t>– </a:t>
            </a:r>
            <a:r>
              <a:rPr lang="en-US" sz="2000" dirty="0"/>
              <a:t>I</a:t>
            </a:r>
            <a:r>
              <a:rPr lang="ru-RU" sz="2000" dirty="0"/>
              <a:t> </a:t>
            </a:r>
            <a:r>
              <a:rPr lang="ru-RU" sz="2000" dirty="0" smtClean="0"/>
              <a:t>22)</a:t>
            </a:r>
          </a:p>
          <a:p>
            <a:pPr marL="0" lvl="0" indent="0">
              <a:buNone/>
            </a:pPr>
            <a:endParaRPr lang="ru-RU" sz="2000" dirty="0"/>
          </a:p>
          <a:p>
            <a:pPr marL="0" lvl="0" indent="0">
              <a:buNone/>
            </a:pPr>
            <a:r>
              <a:rPr lang="ru-RU" sz="2400" dirty="0" smtClean="0"/>
              <a:t>Внезапная </a:t>
            </a:r>
            <a:r>
              <a:rPr lang="ru-RU" sz="2400" dirty="0"/>
              <a:t>кардиальная смерть (первичная остановка к/о), неожиданная по характеру и времени возникновения, даже при установленном ранее заболевании </a:t>
            </a:r>
            <a:r>
              <a:rPr lang="ru-RU" sz="2400" dirty="0" smtClean="0"/>
              <a:t>сердца; первое </a:t>
            </a:r>
            <a:r>
              <a:rPr lang="ru-RU" sz="2400" dirty="0"/>
              <a:t>проявление – потеря сознания в пределах </a:t>
            </a:r>
            <a:r>
              <a:rPr lang="ru-RU" sz="2400" b="1" dirty="0"/>
              <a:t>1 часа </a:t>
            </a:r>
            <a:r>
              <a:rPr lang="ru-RU" sz="2400" dirty="0"/>
              <a:t>(от 6 до 12 часов) с момента возникновения первых </a:t>
            </a:r>
            <a:r>
              <a:rPr lang="ru-RU" sz="2400" dirty="0" smtClean="0"/>
              <a:t>симптомов. </a:t>
            </a:r>
            <a:r>
              <a:rPr lang="ru-RU" sz="2200" dirty="0" smtClean="0"/>
              <a:t>Чаще </a:t>
            </a:r>
            <a:r>
              <a:rPr lang="ru-RU" sz="2200" dirty="0"/>
              <a:t>обусловлена летальными </a:t>
            </a:r>
            <a:r>
              <a:rPr lang="ru-RU" sz="2200" dirty="0" smtClean="0"/>
              <a:t>аритмиями</a:t>
            </a:r>
          </a:p>
          <a:p>
            <a:pPr marL="0" lvl="0" indent="0">
              <a:buNone/>
            </a:pPr>
            <a:endParaRPr lang="ru-RU" u="sng" dirty="0"/>
          </a:p>
          <a:p>
            <a:pPr marL="0" lvl="0" indent="0" algn="ctr">
              <a:buNone/>
            </a:pPr>
            <a:r>
              <a:rPr lang="ru-RU" sz="2400" b="1" u="sng" dirty="0"/>
              <a:t>Диагноз исключения!</a:t>
            </a:r>
          </a:p>
          <a:p>
            <a:pPr marL="0" lvl="0" indent="0">
              <a:buNone/>
            </a:pPr>
            <a:endParaRPr lang="ru-RU" u="sng" dirty="0">
              <a:solidFill>
                <a:srgbClr val="66330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60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241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Требования МКБ-10 к формулировке и кодированию нозологических единиц из групп ИБС и ЦВБ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• </a:t>
            </a:r>
            <a:r>
              <a:rPr lang="ru-RU" sz="2400" dirty="0"/>
              <a:t>Нозологические единица из группы ИБС исключают, если ишемические повреждения миокарда и их исходы обусловлены:</a:t>
            </a:r>
          </a:p>
          <a:p>
            <a:pPr marL="342900" lvl="1" indent="0">
              <a:buNone/>
            </a:pPr>
            <a:r>
              <a:rPr lang="ru-RU" sz="2000" b="1" dirty="0"/>
              <a:t>• </a:t>
            </a:r>
            <a:r>
              <a:rPr lang="ru-RU" sz="2400" dirty="0"/>
              <a:t>васкулитами (коронариитами) различной этиологии</a:t>
            </a:r>
          </a:p>
          <a:p>
            <a:pPr marL="342900" lvl="1" indent="0">
              <a:buNone/>
            </a:pPr>
            <a:r>
              <a:rPr lang="ru-RU" sz="2000" b="1" dirty="0"/>
              <a:t>• </a:t>
            </a:r>
            <a:r>
              <a:rPr lang="ru-RU" sz="2400" dirty="0"/>
              <a:t>утолщением медии коронарных артерий, пролиферацией их интимы</a:t>
            </a:r>
          </a:p>
          <a:p>
            <a:pPr marL="342900" lvl="1" indent="0">
              <a:buNone/>
            </a:pPr>
            <a:r>
              <a:rPr lang="ru-RU" sz="2000" b="1" dirty="0"/>
              <a:t>• </a:t>
            </a:r>
            <a:r>
              <a:rPr lang="ru-RU" sz="2400" dirty="0"/>
              <a:t>миокардитом различной  этиологии</a:t>
            </a:r>
          </a:p>
          <a:p>
            <a:pPr marL="342900" lvl="1" indent="0">
              <a:buNone/>
            </a:pPr>
            <a:r>
              <a:rPr lang="ru-RU" sz="2000" b="1" dirty="0"/>
              <a:t>• </a:t>
            </a:r>
            <a:r>
              <a:rPr lang="ru-RU" sz="2400" dirty="0"/>
              <a:t>тромбоэмболическими осложнениями других заболеваний</a:t>
            </a:r>
          </a:p>
          <a:p>
            <a:pPr marL="342900" lvl="1" indent="0">
              <a:buNone/>
            </a:pPr>
            <a:r>
              <a:rPr lang="ru-RU" sz="2000" b="1" dirty="0"/>
              <a:t>• </a:t>
            </a:r>
            <a:r>
              <a:rPr lang="ru-RU" sz="2400" dirty="0"/>
              <a:t>травмой</a:t>
            </a:r>
          </a:p>
          <a:p>
            <a:pPr marL="342900" lvl="1" indent="0">
              <a:buNone/>
            </a:pPr>
            <a:r>
              <a:rPr lang="ru-RU" sz="2000" b="1" dirty="0"/>
              <a:t>• </a:t>
            </a:r>
            <a:r>
              <a:rPr lang="ru-RU" sz="2400" dirty="0"/>
              <a:t>опухолью или её метастазами</a:t>
            </a:r>
          </a:p>
          <a:p>
            <a:pPr marL="342900" lvl="1" indent="0">
              <a:buNone/>
            </a:pPr>
            <a:r>
              <a:rPr lang="ru-RU" sz="2000" b="1" dirty="0"/>
              <a:t>• </a:t>
            </a:r>
            <a:r>
              <a:rPr lang="ru-RU" sz="2400" dirty="0"/>
              <a:t>пороками развития сердца и его сосудов</a:t>
            </a:r>
          </a:p>
          <a:p>
            <a:pPr marL="342900" lvl="1" indent="0">
              <a:buNone/>
            </a:pPr>
            <a:r>
              <a:rPr lang="ru-RU" sz="2000" b="1" dirty="0"/>
              <a:t>• </a:t>
            </a:r>
            <a:r>
              <a:rPr lang="ru-RU" sz="2400" dirty="0"/>
              <a:t>системными заболеваниями</a:t>
            </a:r>
          </a:p>
          <a:p>
            <a:pPr marL="342900" lvl="1" indent="0">
              <a:buNone/>
            </a:pPr>
            <a:r>
              <a:rPr lang="ru-RU" sz="2000" b="1" dirty="0"/>
              <a:t>• </a:t>
            </a:r>
            <a:r>
              <a:rPr lang="ru-RU" sz="2400" dirty="0"/>
              <a:t>диспропорцией между потребностью миокарда  в кислороде и его поступлением</a:t>
            </a:r>
          </a:p>
          <a:p>
            <a:pPr marL="342900" lvl="1" indent="0">
              <a:buNone/>
            </a:pPr>
            <a:r>
              <a:rPr lang="ru-RU" sz="2000" b="1" dirty="0"/>
              <a:t>• </a:t>
            </a:r>
            <a:r>
              <a:rPr lang="ru-RU" sz="2400" dirty="0"/>
              <a:t>заболеваниями крови</a:t>
            </a:r>
          </a:p>
        </p:txBody>
      </p:sp>
    </p:spTree>
    <p:extLst>
      <p:ext uri="{BB962C8B-B14F-4D97-AF65-F5344CB8AC3E}">
        <p14:creationId xmlns:p14="http://schemas.microsoft.com/office/powerpoint/2010/main" val="4231554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241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Требования МКБ-10 к формулировке и кодированию нозологических единиц из групп ИБС и ЦВБ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792088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• </a:t>
            </a:r>
            <a:r>
              <a:rPr lang="ru-RU" sz="2400" dirty="0"/>
              <a:t>Нозологические единицы из группы ЦВБ исключают, если повреждения головного мозга и их исходы обусловлены:</a:t>
            </a:r>
          </a:p>
          <a:p>
            <a:pPr marL="342900" lvl="1" indent="0">
              <a:buNone/>
            </a:pPr>
            <a:r>
              <a:rPr lang="ru-RU" sz="2000" b="1" dirty="0"/>
              <a:t>•</a:t>
            </a:r>
            <a:r>
              <a:rPr lang="ru-RU" sz="2400" dirty="0"/>
              <a:t> васкулитами различной этиологии</a:t>
            </a:r>
          </a:p>
          <a:p>
            <a:pPr marL="342900" lvl="1" indent="0">
              <a:buNone/>
            </a:pPr>
            <a:r>
              <a:rPr lang="ru-RU" sz="2000" b="1" dirty="0"/>
              <a:t>•</a:t>
            </a:r>
            <a:r>
              <a:rPr lang="ru-RU" sz="2400" dirty="0"/>
              <a:t> </a:t>
            </a:r>
            <a:r>
              <a:rPr lang="ru-RU" sz="2400" dirty="0" smtClean="0"/>
              <a:t>тромбоэмболическими </a:t>
            </a:r>
            <a:r>
              <a:rPr lang="ru-RU" sz="2400" dirty="0"/>
              <a:t>осложнениями других </a:t>
            </a:r>
            <a:r>
              <a:rPr lang="ru-RU" sz="2400" dirty="0" smtClean="0"/>
              <a:t>	заболеваний</a:t>
            </a:r>
            <a:endParaRPr lang="ru-RU" sz="2400" dirty="0"/>
          </a:p>
          <a:p>
            <a:pPr marL="342900" lvl="1" indent="0">
              <a:buNone/>
            </a:pPr>
            <a:r>
              <a:rPr lang="ru-RU" sz="2000" b="1" dirty="0"/>
              <a:t>•</a:t>
            </a:r>
            <a:r>
              <a:rPr lang="ru-RU" sz="2400" dirty="0"/>
              <a:t> травмой</a:t>
            </a:r>
          </a:p>
          <a:p>
            <a:pPr marL="342900" lvl="1" indent="0">
              <a:buNone/>
            </a:pPr>
            <a:r>
              <a:rPr lang="ru-RU" sz="2000" b="1" dirty="0"/>
              <a:t>•</a:t>
            </a:r>
            <a:r>
              <a:rPr lang="ru-RU" sz="2400" dirty="0"/>
              <a:t> опухолью или её метастазами</a:t>
            </a:r>
          </a:p>
          <a:p>
            <a:pPr marL="342900" lvl="1" indent="0">
              <a:buNone/>
            </a:pPr>
            <a:r>
              <a:rPr lang="ru-RU" sz="2000" b="1" dirty="0"/>
              <a:t>• </a:t>
            </a:r>
            <a:r>
              <a:rPr lang="ru-RU" sz="2400" dirty="0"/>
              <a:t>системными </a:t>
            </a:r>
            <a:r>
              <a:rPr lang="ru-RU" sz="2400" dirty="0" smtClean="0"/>
              <a:t>заболеваниями</a:t>
            </a:r>
            <a:endParaRPr lang="ru-RU" sz="2400" dirty="0"/>
          </a:p>
          <a:p>
            <a:pPr lvl="0"/>
            <a:endParaRPr lang="ru-RU" sz="2400" dirty="0">
              <a:solidFill>
                <a:srgbClr val="ED7D3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126" y="119835"/>
            <a:ext cx="7769755" cy="4288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Нормативно-правовая база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810" y="548680"/>
            <a:ext cx="8432380" cy="6020994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323 ФЗ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21.11.2011г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«Об основах охраны здоровья граждан в РФ»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Приказ МЗ РФ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 06.06.2013г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№354н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порядке проведения патологоанатомических вскрытий»</a:t>
            </a:r>
          </a:p>
          <a:p>
            <a:pPr lvl="0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Приказ МЗ СО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 12.11.2014г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№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1478п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порядке констатации случаев рождения и смерти, применения и контроля учётных форм, удостоверяющих случаи рождения и смерти» </a:t>
            </a:r>
          </a:p>
          <a:p>
            <a:pPr marL="0" lvl="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▪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Приложение №1 «Методические рекомендации по … порядку констатации смерти, выдачи медицинских свидетельств о смерти …»</a:t>
            </a:r>
          </a:p>
          <a:p>
            <a:pPr marL="0" lvl="0" indent="0">
              <a:buNone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▪ Форма отказа от патологоанатомического вскрытия</a:t>
            </a:r>
          </a:p>
          <a:p>
            <a:pPr lvl="0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Клинические рекомендации РОП</a:t>
            </a:r>
          </a:p>
          <a:p>
            <a:pPr marL="0" lvl="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▪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Правила формулировки диагноза»</a:t>
            </a:r>
          </a:p>
          <a:p>
            <a:pPr marL="0" lvl="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▪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Формулировка диагноза при ИБС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lvl="0"/>
            <a:r>
              <a:rPr lang="ru-RU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МКБ-10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dirty="0">
              <a:solidFill>
                <a:srgbClr val="ED7D3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37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7111702" cy="5052219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/>
              <a:t>• </a:t>
            </a:r>
            <a:r>
              <a:rPr lang="ru-RU" sz="2400" dirty="0"/>
              <a:t>При развитии дисциркуляторной (сосудистой, атеросклеротической) деменции МКБ-10 рекомендует использовать коды </a:t>
            </a:r>
            <a:r>
              <a:rPr lang="en-US" sz="2400" b="1" dirty="0"/>
              <a:t>F</a:t>
            </a:r>
            <a:r>
              <a:rPr lang="ru-RU" sz="2400" b="1" dirty="0"/>
              <a:t> 01.0 -.9 </a:t>
            </a:r>
            <a:r>
              <a:rPr lang="ru-RU" sz="2400" dirty="0"/>
              <a:t>(</a:t>
            </a:r>
            <a:r>
              <a:rPr lang="en-US" sz="2400" dirty="0"/>
              <a:t>V</a:t>
            </a:r>
            <a:r>
              <a:rPr lang="ru-RU" sz="2400" dirty="0"/>
              <a:t> класс</a:t>
            </a:r>
            <a:r>
              <a:rPr lang="ru-RU" sz="2400" dirty="0" smtClean="0"/>
              <a:t>)</a:t>
            </a:r>
          </a:p>
          <a:p>
            <a:pPr marL="0" lvl="0" indent="0">
              <a:buNone/>
            </a:pPr>
            <a:endParaRPr lang="ru-RU" sz="2400" dirty="0"/>
          </a:p>
          <a:p>
            <a:pPr marL="0" lv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3200" b="1" dirty="0" smtClean="0"/>
              <a:t>F</a:t>
            </a:r>
            <a:r>
              <a:rPr lang="ru-RU" sz="3200" b="1" dirty="0" smtClean="0"/>
              <a:t> 01 </a:t>
            </a:r>
            <a:r>
              <a:rPr lang="ru-RU" sz="2800" dirty="0" smtClean="0"/>
              <a:t>Сосудистая деменция – результат инфаркта головного мозга вследствие заболевания церебральных сосудов, включая ЦВБ при гипертензии…</a:t>
            </a:r>
          </a:p>
          <a:p>
            <a:pPr marL="0" indent="0">
              <a:buNone/>
            </a:pPr>
            <a:r>
              <a:rPr lang="ru-RU" sz="2800" b="1" i="1" dirty="0" smtClean="0"/>
              <a:t>Включена:</a:t>
            </a:r>
            <a:r>
              <a:rPr lang="ru-RU" sz="2800" i="1" dirty="0" smtClean="0"/>
              <a:t> </a:t>
            </a:r>
            <a:r>
              <a:rPr lang="ru-RU" sz="2800" dirty="0" smtClean="0"/>
              <a:t>атеросклеротическая деменция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499084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751"/>
            <a:ext cx="6480720" cy="5916315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/>
              <a:t>• </a:t>
            </a:r>
            <a:r>
              <a:rPr lang="ru-RU" sz="2400" dirty="0"/>
              <a:t>При диагностике вторичного (атеросклеротического) синдрома </a:t>
            </a:r>
            <a:r>
              <a:rPr lang="ru-RU" sz="2400" dirty="0" smtClean="0"/>
              <a:t>Паркинсона</a:t>
            </a:r>
          </a:p>
          <a:p>
            <a:pPr marL="0" lvl="0" indent="0">
              <a:buNone/>
            </a:pPr>
            <a:r>
              <a:rPr lang="ru-RU" sz="2400" dirty="0" smtClean="0"/>
              <a:t>МКБ-10 </a:t>
            </a:r>
            <a:r>
              <a:rPr lang="ru-RU" sz="2400" dirty="0"/>
              <a:t>рекомендует использовать коды </a:t>
            </a:r>
            <a:r>
              <a:rPr lang="en-US" sz="2400" b="1" dirty="0"/>
              <a:t>G</a:t>
            </a:r>
            <a:r>
              <a:rPr lang="ru-RU" sz="2400" b="1" dirty="0"/>
              <a:t> </a:t>
            </a:r>
            <a:r>
              <a:rPr lang="ru-RU" sz="2400" b="1" dirty="0" smtClean="0"/>
              <a:t>21 </a:t>
            </a:r>
            <a:r>
              <a:rPr lang="ru-RU" sz="2400" dirty="0" smtClean="0"/>
              <a:t>(</a:t>
            </a:r>
            <a:r>
              <a:rPr lang="en-US" sz="2400" dirty="0"/>
              <a:t>VI</a:t>
            </a:r>
            <a:r>
              <a:rPr lang="ru-RU" sz="2400" dirty="0"/>
              <a:t> класс)</a:t>
            </a:r>
          </a:p>
          <a:p>
            <a:pPr marL="0" lv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3200" b="1" dirty="0" smtClean="0"/>
              <a:t>G</a:t>
            </a:r>
            <a:r>
              <a:rPr lang="ru-RU" sz="3200" b="1" dirty="0" smtClean="0"/>
              <a:t> </a:t>
            </a:r>
            <a:r>
              <a:rPr lang="en-US" sz="3200" b="1" dirty="0"/>
              <a:t>2</a:t>
            </a:r>
            <a:r>
              <a:rPr lang="ru-RU" sz="3200" b="1" dirty="0" smtClean="0"/>
              <a:t>1 </a:t>
            </a:r>
            <a:r>
              <a:rPr lang="ru-RU" sz="2800" dirty="0" smtClean="0"/>
              <a:t>Вторичный паркинсонизм</a:t>
            </a:r>
          </a:p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en-US" sz="2400" b="1" dirty="0" smtClean="0"/>
              <a:t>G 2</a:t>
            </a:r>
            <a:r>
              <a:rPr lang="ru-RU" sz="2400" b="1" dirty="0" smtClean="0"/>
              <a:t>1.</a:t>
            </a:r>
            <a:r>
              <a:rPr lang="en-US" sz="2400" b="1" dirty="0" smtClean="0"/>
              <a:t>8</a:t>
            </a:r>
            <a:r>
              <a:rPr lang="ru-RU" sz="2400" b="1" dirty="0" smtClean="0"/>
              <a:t> </a:t>
            </a:r>
            <a:r>
              <a:rPr lang="ru-RU" sz="2400" dirty="0" smtClean="0"/>
              <a:t>Другие формы вторичного 					паркинсонизма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Том 1 МКБ-10 (алфавитный указатель):</a:t>
            </a:r>
          </a:p>
          <a:p>
            <a:pPr marL="0" indent="0">
              <a:buNone/>
            </a:pPr>
            <a:r>
              <a:rPr lang="ru-RU" sz="2400" dirty="0" smtClean="0"/>
              <a:t>Паркинсонизм</a:t>
            </a:r>
          </a:p>
          <a:p>
            <a:pPr>
              <a:buFontTx/>
              <a:buChar char="-"/>
            </a:pPr>
            <a:r>
              <a:rPr lang="ru-RU" sz="2400" dirty="0" smtClean="0"/>
              <a:t>Вторичный</a:t>
            </a:r>
          </a:p>
          <a:p>
            <a:pPr>
              <a:buFontTx/>
              <a:buChar char="-"/>
            </a:pPr>
            <a:r>
              <a:rPr lang="ru-RU" sz="2400" dirty="0" smtClean="0"/>
              <a:t>- вследствие</a:t>
            </a:r>
          </a:p>
          <a:p>
            <a:pPr>
              <a:buFontTx/>
              <a:buChar char="-"/>
            </a:pPr>
            <a:r>
              <a:rPr lang="ru-RU" sz="2400" dirty="0" smtClean="0"/>
              <a:t>- - атеросклероза </a:t>
            </a:r>
            <a:r>
              <a:rPr lang="en-US" sz="2400" dirty="0" smtClean="0"/>
              <a:t>G</a:t>
            </a:r>
            <a:r>
              <a:rPr lang="ru-RU" sz="2400" dirty="0" smtClean="0"/>
              <a:t> 21.8</a:t>
            </a:r>
          </a:p>
        </p:txBody>
      </p:sp>
    </p:spTree>
    <p:extLst>
      <p:ext uri="{BB962C8B-B14F-4D97-AF65-F5344CB8AC3E}">
        <p14:creationId xmlns:p14="http://schemas.microsoft.com/office/powerpoint/2010/main" val="2456802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5126"/>
            <a:ext cx="8047806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ИБС/ЦВБ ● сахарный диабет ● новообразования ● бронхиальная астма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25624"/>
            <a:ext cx="7831782" cy="46997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200" u="sng" dirty="0"/>
              <a:t>Острые или терминальные</a:t>
            </a:r>
            <a:r>
              <a:rPr lang="ru-RU" sz="3200" dirty="0"/>
              <a:t> болезни системы кровообращения, указанные как следствие злокачественного новообразования, сахарного диабета или бронхиальной астмы, следует рассматривать как </a:t>
            </a:r>
            <a:r>
              <a:rPr lang="ru-RU" sz="3200" b="1" i="1" u="sng" dirty="0"/>
              <a:t>возможный последовательный ряд </a:t>
            </a:r>
            <a:r>
              <a:rPr lang="ru-RU" sz="3200" dirty="0"/>
              <a:t>событий в </a:t>
            </a:r>
            <a:r>
              <a:rPr lang="ru-RU" sz="3200" b="1" dirty="0"/>
              <a:t>части</a:t>
            </a:r>
            <a:r>
              <a:rPr lang="ru-RU" sz="3200" dirty="0"/>
              <a:t> </a:t>
            </a:r>
            <a:r>
              <a:rPr lang="en-US" sz="3600" b="1" dirty="0"/>
              <a:t>I</a:t>
            </a:r>
            <a:r>
              <a:rPr lang="ru-RU" sz="3200" dirty="0"/>
              <a:t> свидетельства</a:t>
            </a:r>
          </a:p>
          <a:p>
            <a:pPr marL="0" lvl="0" indent="0">
              <a:buNone/>
            </a:pPr>
            <a:endParaRPr lang="ru-RU" sz="2400" b="1" dirty="0">
              <a:latin typeface="Calibri Light" panose="020F0302020204030204"/>
            </a:endParaRPr>
          </a:p>
          <a:p>
            <a:pPr marL="0" lvl="0" indent="0" algn="r">
              <a:buNone/>
            </a:pPr>
            <a:r>
              <a:rPr lang="ru-RU" sz="2400" b="1" dirty="0">
                <a:latin typeface="Calibri Light" panose="020F0302020204030204"/>
              </a:rPr>
              <a:t>(</a:t>
            </a:r>
            <a:r>
              <a:rPr lang="ru-RU" sz="2400" b="1" i="1" dirty="0">
                <a:latin typeface="Calibri Light" panose="020F0302020204030204"/>
              </a:rPr>
              <a:t>МКБ-10, том 2, стр. 75, пункт 4.2.2</a:t>
            </a:r>
            <a:r>
              <a:rPr lang="ru-RU" sz="2400" b="1" dirty="0">
                <a:latin typeface="Calibri Light" panose="020F0302020204030204"/>
              </a:rPr>
              <a:t>)</a:t>
            </a:r>
            <a:endParaRPr lang="ru-RU" sz="2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06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5126"/>
            <a:ext cx="8047806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ИБС/ЦВБ ● сахарный диабет ● новообразования ● бронхиальная астма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8136904" cy="4968551"/>
          </a:xfrm>
        </p:spPr>
        <p:txBody>
          <a:bodyPr>
            <a:normAutofit/>
          </a:bodyPr>
          <a:lstStyle/>
          <a:p>
            <a:pPr lvl="0" indent="0">
              <a:spcBef>
                <a:spcPts val="1400"/>
              </a:spcBef>
              <a:buNone/>
            </a:pPr>
            <a:r>
              <a:rPr lang="ru-RU" sz="2800" dirty="0">
                <a:ea typeface="Times New Roman" panose="02020603050405020304" pitchFamily="18" charset="0"/>
              </a:rPr>
              <a:t>2.2.5. В случае смерти от острого или повторного инфаркта миокарда следует помнить, что не все случаи инфарктов миокарда кодируются I21-I22:</a:t>
            </a:r>
          </a:p>
          <a:p>
            <a:pPr lvl="0" indent="0">
              <a:spcBef>
                <a:spcPts val="1400"/>
              </a:spcBef>
              <a:buNone/>
            </a:pPr>
            <a:r>
              <a:rPr lang="ru-RU" sz="2800" dirty="0" smtClean="0">
                <a:ea typeface="Times New Roman" panose="02020603050405020304" pitchFamily="18" charset="0"/>
              </a:rPr>
              <a:t>при </a:t>
            </a:r>
            <a:r>
              <a:rPr lang="ru-RU" sz="2800" dirty="0">
                <a:ea typeface="Times New Roman" panose="02020603050405020304" pitchFamily="18" charset="0"/>
              </a:rPr>
              <a:t>сочетании острого или повторного инфаркта миокарда со злокачественным новообразованием, сахарным диабетом или бронхиальной астмой </a:t>
            </a:r>
            <a:r>
              <a:rPr lang="ru-RU" sz="2800" u="sng" dirty="0">
                <a:ea typeface="Times New Roman" panose="02020603050405020304" pitchFamily="18" charset="0"/>
              </a:rPr>
              <a:t>первоначальной причиной смерти считают эти заболевания</a:t>
            </a:r>
            <a:r>
              <a:rPr lang="ru-RU" sz="2800" dirty="0">
                <a:ea typeface="Times New Roman" panose="02020603050405020304" pitchFamily="18" charset="0"/>
              </a:rPr>
              <a:t>, а инфаркты миокарда - их осложнениями </a:t>
            </a:r>
            <a:r>
              <a:rPr lang="ru-RU" sz="2400" dirty="0">
                <a:ea typeface="Times New Roman" panose="02020603050405020304" pitchFamily="18" charset="0"/>
              </a:rPr>
              <a:t>(</a:t>
            </a:r>
            <a:r>
              <a:rPr lang="ru-RU" sz="2400" b="1" u="sng" dirty="0">
                <a:ea typeface="Times New Roman" panose="02020603050405020304" pitchFamily="18" charset="0"/>
              </a:rPr>
              <a:t>МКБ-10, т. 2, стр. 75</a:t>
            </a:r>
            <a:r>
              <a:rPr lang="ru-RU" sz="2400" dirty="0" smtClean="0">
                <a:ea typeface="Times New Roman" panose="02020603050405020304" pitchFamily="18" charset="0"/>
              </a:rPr>
              <a:t>)…</a:t>
            </a:r>
          </a:p>
          <a:p>
            <a:pPr lvl="0" indent="0">
              <a:spcBef>
                <a:spcPts val="1400"/>
              </a:spcBef>
              <a:buNone/>
            </a:pPr>
            <a:endParaRPr lang="ru-RU" sz="1800" dirty="0" smtClean="0">
              <a:ea typeface="Times New Roman" panose="02020603050405020304" pitchFamily="18" charset="0"/>
            </a:endParaRPr>
          </a:p>
          <a:p>
            <a:pPr lvl="0" indent="0" algn="r">
              <a:spcBef>
                <a:spcPts val="1400"/>
              </a:spcBef>
              <a:buNone/>
            </a:pPr>
            <a:r>
              <a:rPr lang="ru-RU" sz="1800" dirty="0">
                <a:ea typeface="Times New Roman" panose="02020603050405020304" pitchFamily="18" charset="0"/>
              </a:rPr>
              <a:t>	</a:t>
            </a:r>
            <a:r>
              <a:rPr lang="ru-RU" sz="1800" dirty="0" smtClean="0">
                <a:ea typeface="Times New Roman" panose="02020603050405020304" pitchFamily="18" charset="0"/>
              </a:rPr>
              <a:t>			МЗ и СР РФ Письмо от 26.04.2011г №14-9/10/2-4150 «Об особенностях кодирования некоторых заболеваний класса МКБ-10»</a:t>
            </a:r>
            <a:endParaRPr lang="ru-RU" sz="1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90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39" y="188640"/>
            <a:ext cx="8928992" cy="9036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Острыми или терминальными болезнями системы кровообращения считаются: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92273"/>
            <a:ext cx="8352928" cy="5505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en-US" sz="2800" b="1" dirty="0"/>
              <a:t>I 21 – I</a:t>
            </a:r>
            <a:r>
              <a:rPr lang="ru-RU" sz="2800" b="1" dirty="0"/>
              <a:t> 22 </a:t>
            </a:r>
            <a:r>
              <a:rPr lang="ru-RU" sz="2800" dirty="0"/>
              <a:t>	Острый инфаркт миокарда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I 24</a:t>
            </a:r>
            <a:r>
              <a:rPr lang="ru-RU" sz="2800" dirty="0"/>
              <a:t>			Другие острые формы ИБС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I</a:t>
            </a:r>
            <a:r>
              <a:rPr lang="ru-RU" sz="2800" b="1" dirty="0"/>
              <a:t> 26</a:t>
            </a:r>
            <a:r>
              <a:rPr lang="ru-RU" sz="2800" dirty="0"/>
              <a:t>			Лёгочная эмболия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en-US" sz="2800" b="1" dirty="0"/>
              <a:t>I</a:t>
            </a:r>
            <a:r>
              <a:rPr lang="ru-RU" sz="2800" b="1" dirty="0"/>
              <a:t> 30</a:t>
            </a:r>
            <a:r>
              <a:rPr lang="ru-RU" sz="2800" dirty="0"/>
              <a:t>			Острый перикардит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I 33</a:t>
            </a:r>
            <a:r>
              <a:rPr lang="ru-RU" sz="2800" dirty="0"/>
              <a:t>			Острый и подострый эндокардит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/>
              <a:t>I</a:t>
            </a:r>
            <a:r>
              <a:rPr lang="ru-RU" sz="2800" b="1" dirty="0"/>
              <a:t> 44 – </a:t>
            </a:r>
            <a:r>
              <a:rPr lang="en-US" sz="2800" b="1" dirty="0"/>
              <a:t>I 49</a:t>
            </a:r>
            <a:r>
              <a:rPr lang="en-US" sz="2800" dirty="0"/>
              <a:t>	</a:t>
            </a:r>
            <a:r>
              <a:rPr lang="ru-RU" sz="2800" dirty="0"/>
              <a:t>Нарушения ритма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en-US" sz="2800" b="1" dirty="0"/>
              <a:t>I</a:t>
            </a:r>
            <a:r>
              <a:rPr lang="ru-RU" sz="2800" b="1" dirty="0"/>
              <a:t> 50</a:t>
            </a:r>
            <a:r>
              <a:rPr lang="ru-RU" sz="2800" dirty="0"/>
              <a:t>			Сердечная недостаточность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en-US" sz="2800" b="1" dirty="0"/>
              <a:t>I</a:t>
            </a:r>
            <a:r>
              <a:rPr lang="ru-RU" sz="2800" b="1" dirty="0"/>
              <a:t> 60 – </a:t>
            </a:r>
            <a:r>
              <a:rPr lang="en-US" sz="2800" b="1" dirty="0"/>
              <a:t>I 69</a:t>
            </a:r>
            <a:r>
              <a:rPr lang="ru-RU" sz="2800" dirty="0"/>
              <a:t>	Цереброваскулярные болезни</a:t>
            </a:r>
          </a:p>
          <a:p>
            <a:pPr marL="0" indent="0">
              <a:buNone/>
            </a:pPr>
            <a:r>
              <a:rPr lang="ru-RU" sz="2800" dirty="0"/>
              <a:t>				(кроме </a:t>
            </a:r>
            <a:r>
              <a:rPr lang="en-US" sz="2800" dirty="0"/>
              <a:t>I  67</a:t>
            </a:r>
            <a:r>
              <a:rPr lang="ru-RU" sz="2800" dirty="0"/>
              <a:t>.</a:t>
            </a:r>
            <a:r>
              <a:rPr lang="en-US" sz="2800" dirty="0"/>
              <a:t>0 – 67</a:t>
            </a:r>
            <a:r>
              <a:rPr lang="ru-RU" sz="2800" dirty="0"/>
              <a:t>.</a:t>
            </a:r>
            <a:r>
              <a:rPr lang="en-US" sz="2800" dirty="0"/>
              <a:t>5</a:t>
            </a:r>
            <a:r>
              <a:rPr lang="ru-RU" sz="2800" dirty="0"/>
              <a:t>;</a:t>
            </a:r>
            <a:r>
              <a:rPr lang="en-US" sz="2800" dirty="0"/>
              <a:t> 67</a:t>
            </a:r>
            <a:r>
              <a:rPr lang="ru-RU" sz="2800" dirty="0"/>
              <a:t>.</a:t>
            </a:r>
            <a:r>
              <a:rPr lang="en-US" sz="2800" dirty="0"/>
              <a:t>9</a:t>
            </a:r>
            <a:r>
              <a:rPr lang="ru-RU" sz="2800" dirty="0"/>
              <a:t> и </a:t>
            </a:r>
            <a:r>
              <a:rPr lang="en-US" sz="2800" dirty="0"/>
              <a:t> I</a:t>
            </a:r>
            <a:r>
              <a:rPr lang="ru-RU" sz="2800" dirty="0"/>
              <a:t> 69</a:t>
            </a:r>
            <a:r>
              <a:rPr lang="ru-RU" sz="2800" dirty="0" smtClean="0"/>
              <a:t>.-)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							МКБ-10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47923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0725" y="113303"/>
            <a:ext cx="4520605" cy="54359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ИНФАРКТ МИОКАРДА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88381" y="656897"/>
            <a:ext cx="3868340" cy="432048"/>
          </a:xfrm>
        </p:spPr>
        <p:txBody>
          <a:bodyPr>
            <a:normAutofit/>
          </a:bodyPr>
          <a:lstStyle/>
          <a:p>
            <a:r>
              <a:rPr lang="ru-RU" sz="2400" dirty="0"/>
              <a:t>1 типа </a:t>
            </a:r>
            <a:r>
              <a:rPr lang="ru-RU" sz="2000" dirty="0"/>
              <a:t>(спонтанный)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7504" y="1073595"/>
            <a:ext cx="4564559" cy="5538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Обусловлен разрывом, изъязвлением или расслоением атеросклеротической бляшки с развитием интракоронарного тромбоза, приводящего к уменьшению перфузии миокарда с последующим некрозом.</a:t>
            </a:r>
          </a:p>
          <a:p>
            <a:pPr marL="0" indent="0">
              <a:buNone/>
            </a:pPr>
            <a:r>
              <a:rPr lang="ru-RU" sz="2400" dirty="0"/>
              <a:t>Всегда является нозологической формой в составе ИБС.</a:t>
            </a:r>
          </a:p>
          <a:p>
            <a:pPr marL="0" indent="0">
              <a:buNone/>
            </a:pPr>
            <a:r>
              <a:rPr lang="ru-RU" sz="2400" dirty="0"/>
              <a:t>В диагнозе указывается в рубрике «</a:t>
            </a:r>
            <a:r>
              <a:rPr lang="ru-RU" sz="2400" u="sng" dirty="0"/>
              <a:t>Основное заболевание</a:t>
            </a:r>
            <a:r>
              <a:rPr lang="ru-RU" sz="2400" dirty="0"/>
              <a:t>»</a:t>
            </a:r>
          </a:p>
          <a:p>
            <a:pPr marL="0" indent="0">
              <a:buNone/>
            </a:pPr>
            <a:endParaRPr lang="ru-RU" sz="2400" dirty="0"/>
          </a:p>
          <a:p>
            <a:pPr marL="0" indent="0" algn="r">
              <a:buNone/>
            </a:pPr>
            <a:r>
              <a:rPr lang="ru-RU" sz="2000" i="1" dirty="0"/>
              <a:t>(</a:t>
            </a:r>
            <a:r>
              <a:rPr lang="ru-RU" sz="2000" b="1" i="1" dirty="0"/>
              <a:t>Клинические рекомендации РОП</a:t>
            </a:r>
            <a:r>
              <a:rPr lang="ru-RU" sz="2000" i="1" dirty="0"/>
              <a:t>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51114" y="708805"/>
            <a:ext cx="4178275" cy="652063"/>
          </a:xfrm>
        </p:spPr>
        <p:txBody>
          <a:bodyPr>
            <a:noAutofit/>
          </a:bodyPr>
          <a:lstStyle/>
          <a:p>
            <a:pPr algn="r"/>
            <a:r>
              <a:rPr lang="ru-RU" sz="2400" dirty="0"/>
              <a:t>2 типа </a:t>
            </a:r>
            <a:r>
              <a:rPr lang="ru-RU" sz="2000" dirty="0"/>
              <a:t>(вторичный по отношению к ишемическому дисбалансу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427984" y="1412776"/>
            <a:ext cx="4464496" cy="5328592"/>
          </a:xfrm>
        </p:spPr>
        <p:txBody>
          <a:bodyPr>
            <a:normAutofit lnSpcReduction="10000"/>
          </a:bodyPr>
          <a:lstStyle/>
          <a:p>
            <a:pPr marL="0" lvl="0" indent="0" algn="r">
              <a:buNone/>
            </a:pPr>
            <a:r>
              <a:rPr lang="ru-RU" sz="2400" dirty="0"/>
              <a:t>Развивается вследствие дисбаланса между потребностью в кислороде и/или его доставкой</a:t>
            </a:r>
          </a:p>
          <a:p>
            <a:pPr marL="0" lvl="0" indent="0" algn="r">
              <a:buNone/>
            </a:pPr>
            <a:r>
              <a:rPr lang="ru-RU" sz="2400" u="sng" dirty="0"/>
              <a:t>Формулировка диагноза основана на результатах клинико-морфологического анализа</a:t>
            </a:r>
            <a:endParaRPr lang="ru-RU" sz="2400" dirty="0"/>
          </a:p>
          <a:p>
            <a:pPr marL="0" lvl="0" indent="0" algn="r">
              <a:buNone/>
            </a:pPr>
            <a:r>
              <a:rPr lang="ru-RU" sz="2400" dirty="0"/>
              <a:t>Не существует специфических критериев, которые позволили бы морфологически дифференцировать небольшой по размерам ИМ при ИБС от крупноочаговых некрозов миокарда гипоксического и смешанного генеза</a:t>
            </a:r>
          </a:p>
        </p:txBody>
      </p:sp>
    </p:spTree>
    <p:extLst>
      <p:ext uri="{BB962C8B-B14F-4D97-AF65-F5344CB8AC3E}">
        <p14:creationId xmlns:p14="http://schemas.microsoft.com/office/powerpoint/2010/main" val="1900495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721" y="162782"/>
            <a:ext cx="7644775" cy="565918"/>
          </a:xfrm>
        </p:spPr>
        <p:txBody>
          <a:bodyPr>
            <a:noAutofit/>
          </a:bodyPr>
          <a:lstStyle/>
          <a:p>
            <a:r>
              <a:rPr lang="ru-RU" sz="3200" b="1" dirty="0"/>
              <a:t>ИМ </a:t>
            </a:r>
            <a:r>
              <a:rPr lang="ru-RU" sz="2800" b="1" dirty="0"/>
              <a:t>1 типа </a:t>
            </a:r>
            <a:r>
              <a:rPr lang="ru-RU" sz="3200" b="1" dirty="0"/>
              <a:t>– основное заболевание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331236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2800" i="1" dirty="0"/>
              <a:t>Основное заболевание.</a:t>
            </a:r>
          </a:p>
          <a:p>
            <a:pPr marL="0" lvl="0" indent="0">
              <a:buNone/>
            </a:pPr>
            <a:r>
              <a:rPr lang="ru-RU" sz="2800" dirty="0"/>
              <a:t>ИБС: инфаркт миокарда (1 тип) нижней стенки ЛЖ. Атеросклероз венечных артерий </a:t>
            </a:r>
            <a:r>
              <a:rPr lang="en-US" sz="2800" dirty="0"/>
              <a:t>IV</a:t>
            </a:r>
            <a:r>
              <a:rPr lang="ru-RU" sz="2800" dirty="0"/>
              <a:t>-4; осложнённая бляшка левой огибающей артерии.</a:t>
            </a:r>
          </a:p>
          <a:p>
            <a:pPr marL="0" lvl="0" indent="0">
              <a:buNone/>
            </a:pPr>
            <a:r>
              <a:rPr lang="ru-RU" sz="2800" i="1" dirty="0"/>
              <a:t>Осложнение. </a:t>
            </a:r>
            <a:r>
              <a:rPr lang="ru-RU" sz="2800" dirty="0"/>
              <a:t>Кардиогенный шок.</a:t>
            </a:r>
          </a:p>
          <a:p>
            <a:pPr marL="0" lvl="0" indent="0">
              <a:buNone/>
            </a:pPr>
            <a:r>
              <a:rPr lang="ru-RU" sz="2800" i="1" dirty="0"/>
              <a:t>Фоновые заболевания.</a:t>
            </a:r>
            <a:endParaRPr lang="ru-RU" sz="2800" dirty="0"/>
          </a:p>
          <a:p>
            <a:pPr marL="0" lvl="0" indent="0">
              <a:buNone/>
            </a:pPr>
            <a:r>
              <a:rPr lang="ru-RU" sz="2800" dirty="0"/>
              <a:t>Сахарный диабет 2 типа, компенсированный.</a:t>
            </a:r>
          </a:p>
          <a:p>
            <a:pPr marL="0" lvl="0" indent="0">
              <a:buNone/>
            </a:pPr>
            <a:r>
              <a:rPr lang="ru-RU" sz="2800" dirty="0"/>
              <a:t>Артериальная гипертензия.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149080"/>
            <a:ext cx="8424936" cy="2510134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I </a:t>
            </a:r>
            <a:r>
              <a:rPr lang="ru-RU" sz="2400" b="1" dirty="0">
                <a:solidFill>
                  <a:prstClr val="black"/>
                </a:solidFill>
              </a:rPr>
              <a:t>а)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Кардиогенный шок					    </a:t>
            </a:r>
            <a:r>
              <a:rPr lang="ru-RU" sz="2000" b="1" dirty="0"/>
              <a:t>1 сут</a:t>
            </a:r>
            <a:r>
              <a:rPr lang="ru-RU" sz="2400" dirty="0"/>
              <a:t>   </a:t>
            </a:r>
            <a:r>
              <a:rPr lang="en-US" sz="2400" dirty="0">
                <a:solidFill>
                  <a:prstClr val="black"/>
                </a:solidFill>
              </a:rPr>
              <a:t>R</a:t>
            </a:r>
            <a:r>
              <a:rPr lang="ru-RU" sz="2400" dirty="0">
                <a:solidFill>
                  <a:prstClr val="black"/>
                </a:solidFill>
              </a:rPr>
              <a:t> 5</a:t>
            </a:r>
            <a:r>
              <a:rPr lang="en-US" sz="2400" dirty="0">
                <a:solidFill>
                  <a:prstClr val="black"/>
                </a:solidFill>
              </a:rPr>
              <a:t>7</a:t>
            </a:r>
            <a:r>
              <a:rPr lang="ru-RU" sz="2400" dirty="0">
                <a:solidFill>
                  <a:prstClr val="black"/>
                </a:solidFill>
              </a:rPr>
              <a:t>.0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 б) </a:t>
            </a:r>
            <a:r>
              <a:rPr lang="ru-RU" sz="2400" u="sng" dirty="0">
                <a:solidFill>
                  <a:prstClr val="black"/>
                </a:solidFill>
              </a:rPr>
              <a:t>Острый трансмуральный ИМ нижней стенки</a:t>
            </a:r>
            <a:r>
              <a:rPr lang="ru-RU" sz="2400" dirty="0">
                <a:solidFill>
                  <a:prstClr val="black"/>
                </a:solidFill>
              </a:rPr>
              <a:t>   </a:t>
            </a:r>
            <a:r>
              <a:rPr lang="ru-RU" sz="2000" b="1" dirty="0"/>
              <a:t>3 сут.   </a:t>
            </a:r>
            <a:r>
              <a:rPr lang="en-US" sz="2400" dirty="0">
                <a:solidFill>
                  <a:prstClr val="black"/>
                </a:solidFill>
              </a:rPr>
              <a:t>I </a:t>
            </a:r>
            <a:r>
              <a:rPr lang="ru-RU" sz="24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1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  <a:r>
              <a:rPr lang="en-US" sz="2400" dirty="0">
                <a:solidFill>
                  <a:prstClr val="black"/>
                </a:solidFill>
              </a:rPr>
              <a:t>1</a:t>
            </a:r>
            <a:endParaRPr lang="ru-RU" sz="3200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 в)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 г)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II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Сахарный диабет						</a:t>
            </a:r>
            <a:r>
              <a:rPr lang="ru-RU" sz="2400" dirty="0"/>
              <a:t>    </a:t>
            </a:r>
            <a:r>
              <a:rPr lang="ru-RU" sz="2000" b="1" dirty="0"/>
              <a:t>8 лет   </a:t>
            </a:r>
            <a:r>
              <a:rPr lang="ru-RU" sz="2400" dirty="0">
                <a:solidFill>
                  <a:prstClr val="black"/>
                </a:solidFill>
              </a:rPr>
              <a:t>Е 11.9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385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62782"/>
            <a:ext cx="7992888" cy="565918"/>
          </a:xfrm>
        </p:spPr>
        <p:txBody>
          <a:bodyPr>
            <a:noAutofit/>
          </a:bodyPr>
          <a:lstStyle/>
          <a:p>
            <a:r>
              <a:rPr lang="ru-RU" sz="3200" b="1" dirty="0"/>
              <a:t>Некроз (ИМ 2 типа)</a:t>
            </a:r>
            <a:r>
              <a:rPr lang="ru-RU" sz="4000" b="1" dirty="0"/>
              <a:t> </a:t>
            </a:r>
            <a:r>
              <a:rPr lang="ru-RU" sz="3200" b="1" dirty="0"/>
              <a:t>- осложнение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3474386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sz="3300" i="1" dirty="0"/>
              <a:t>Основное заболевание.</a:t>
            </a:r>
          </a:p>
          <a:p>
            <a:pPr marL="0" lvl="0" indent="0">
              <a:buNone/>
            </a:pPr>
            <a:r>
              <a:rPr lang="ru-RU" sz="3300" dirty="0"/>
              <a:t>Сахарный диабет 1 типа, тяжёлое течение, декомпенсированный; диабетическая микро- и макроангиопатия, нефропатия.</a:t>
            </a:r>
          </a:p>
          <a:p>
            <a:pPr marL="0" lvl="0" indent="0">
              <a:buNone/>
            </a:pPr>
            <a:r>
              <a:rPr lang="ru-RU" sz="3300" i="1" dirty="0"/>
              <a:t>Осложнения.</a:t>
            </a:r>
          </a:p>
          <a:p>
            <a:pPr marL="0" lvl="0" indent="0">
              <a:buNone/>
            </a:pPr>
            <a:r>
              <a:rPr lang="ru-RU" sz="3300" dirty="0"/>
              <a:t>Хроническая почечная недостаточность.</a:t>
            </a:r>
          </a:p>
          <a:p>
            <a:pPr marL="0" lvl="0" indent="0">
              <a:buNone/>
            </a:pPr>
            <a:r>
              <a:rPr lang="ru-RU" sz="3300" dirty="0" smtClean="0"/>
              <a:t>Очаговые некрозы миокарда. </a:t>
            </a:r>
            <a:r>
              <a:rPr lang="ru-RU" sz="3300" dirty="0"/>
              <a:t>Отёк лёгких.</a:t>
            </a:r>
          </a:p>
          <a:p>
            <a:pPr marL="0" lvl="0" indent="0">
              <a:buNone/>
            </a:pPr>
            <a:r>
              <a:rPr lang="ru-RU" sz="3300" i="1" dirty="0"/>
              <a:t>Сопутствующее заболевание.</a:t>
            </a:r>
            <a:endParaRPr lang="ru-RU" sz="3300" dirty="0"/>
          </a:p>
          <a:p>
            <a:pPr marL="0" lvl="0" indent="0">
              <a:buNone/>
            </a:pPr>
            <a:r>
              <a:rPr lang="ru-RU" sz="3300" dirty="0"/>
              <a:t>Хронический </a:t>
            </a:r>
            <a:r>
              <a:rPr lang="ru-RU" sz="3300" dirty="0" smtClean="0"/>
              <a:t>холецистит </a:t>
            </a:r>
            <a:r>
              <a:rPr lang="ru-RU" sz="3300" dirty="0"/>
              <a:t>вне обострения.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365104"/>
            <a:ext cx="8424935" cy="229411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I </a:t>
            </a:r>
            <a:r>
              <a:rPr lang="ru-RU" sz="2400" b="1" dirty="0">
                <a:solidFill>
                  <a:prstClr val="black"/>
                </a:solidFill>
              </a:rPr>
              <a:t>а)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ОИМ др. уточнённых локализаций		</a:t>
            </a:r>
            <a:r>
              <a:rPr lang="ru-RU" sz="2000" b="1" dirty="0">
                <a:solidFill>
                  <a:prstClr val="black"/>
                </a:solidFill>
              </a:rPr>
              <a:t>1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сут        </a:t>
            </a:r>
            <a:r>
              <a:rPr lang="en-US" sz="2400" dirty="0">
                <a:solidFill>
                  <a:prstClr val="black"/>
                </a:solidFill>
              </a:rPr>
              <a:t>I </a:t>
            </a:r>
            <a:r>
              <a:rPr lang="ru-RU" sz="2400" dirty="0">
                <a:solidFill>
                  <a:prstClr val="black"/>
                </a:solidFill>
              </a:rPr>
              <a:t>21.2</a:t>
            </a:r>
            <a:endParaRPr lang="ru-RU" sz="2000" dirty="0"/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 б)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u="sng" dirty="0">
                <a:solidFill>
                  <a:prstClr val="black"/>
                </a:solidFill>
              </a:rPr>
              <a:t>СД с множественными осложнениями</a:t>
            </a:r>
            <a:r>
              <a:rPr lang="ru-RU" sz="2400" dirty="0">
                <a:solidFill>
                  <a:prstClr val="black"/>
                </a:solidFill>
              </a:rPr>
              <a:t>	 	</a:t>
            </a:r>
            <a:r>
              <a:rPr lang="ru-RU" sz="2000" b="1" dirty="0"/>
              <a:t>5 лет </a:t>
            </a:r>
            <a:r>
              <a:rPr lang="ru-RU" sz="1800" dirty="0"/>
              <a:t>	</a:t>
            </a:r>
            <a:r>
              <a:rPr lang="ru-RU" sz="1800" dirty="0">
                <a:solidFill>
                  <a:srgbClr val="70AD47">
                    <a:lumMod val="75000"/>
                  </a:srgbClr>
                </a:solidFill>
              </a:rPr>
              <a:t>     </a:t>
            </a:r>
            <a:r>
              <a:rPr lang="ru-RU" sz="2400" dirty="0">
                <a:solidFill>
                  <a:prstClr val="black"/>
                </a:solidFill>
              </a:rPr>
              <a:t>Е 10.5</a:t>
            </a:r>
            <a:endParaRPr lang="ru-RU" sz="3200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 в)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 г)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II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793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62782"/>
            <a:ext cx="7992888" cy="565918"/>
          </a:xfrm>
        </p:spPr>
        <p:txBody>
          <a:bodyPr>
            <a:noAutofit/>
          </a:bodyPr>
          <a:lstStyle/>
          <a:p>
            <a:r>
              <a:rPr lang="ru-RU" sz="3200" b="1" dirty="0"/>
              <a:t>Некроз (ИМ 2 типа)</a:t>
            </a:r>
            <a:r>
              <a:rPr lang="ru-RU" sz="4000" b="1" dirty="0"/>
              <a:t> </a:t>
            </a:r>
            <a:r>
              <a:rPr lang="ru-RU" sz="3200" b="1" dirty="0"/>
              <a:t>- осложнение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7416824" cy="3474386"/>
          </a:xfrm>
          <a:ln>
            <a:noFill/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i="1" dirty="0"/>
              <a:t>Основное заболевание.</a:t>
            </a:r>
          </a:p>
          <a:p>
            <a:pPr marL="0" lvl="0" indent="0">
              <a:buNone/>
            </a:pPr>
            <a:r>
              <a:rPr lang="ru-RU" sz="2800" dirty="0" smtClean="0"/>
              <a:t>Злокачествен</a:t>
            </a:r>
            <a:r>
              <a:rPr lang="ru-RU" sz="2800" dirty="0"/>
              <a:t>н</a:t>
            </a:r>
            <a:r>
              <a:rPr lang="ru-RU" sz="2800" dirty="0" smtClean="0"/>
              <a:t>ое новообразование тела желудка (</a:t>
            </a:r>
            <a:r>
              <a:rPr lang="en-US" sz="2800" dirty="0" smtClean="0"/>
              <a:t>G</a:t>
            </a:r>
            <a:r>
              <a:rPr lang="ru-RU" sz="2800" dirty="0" smtClean="0"/>
              <a:t>2</a:t>
            </a:r>
            <a:r>
              <a:rPr lang="en-US" sz="2800" dirty="0" smtClean="0"/>
              <a:t> T</a:t>
            </a:r>
            <a:r>
              <a:rPr lang="ru-RU" sz="2800" dirty="0" smtClean="0"/>
              <a:t>3</a:t>
            </a:r>
            <a:r>
              <a:rPr lang="en-US" sz="2800" dirty="0" smtClean="0"/>
              <a:t>N</a:t>
            </a:r>
            <a:r>
              <a:rPr lang="ru-RU" sz="2800" dirty="0" smtClean="0"/>
              <a:t>1</a:t>
            </a:r>
            <a:r>
              <a:rPr lang="en-US" sz="2800" dirty="0" smtClean="0"/>
              <a:t>M</a:t>
            </a:r>
            <a:r>
              <a:rPr lang="ru-RU" sz="2800" dirty="0" smtClean="0"/>
              <a:t>0).</a:t>
            </a:r>
            <a:endParaRPr lang="ru-RU" sz="2800" dirty="0"/>
          </a:p>
          <a:p>
            <a:pPr marL="0" lvl="0" indent="0">
              <a:buNone/>
            </a:pPr>
            <a:r>
              <a:rPr lang="ru-RU" sz="2800" i="1" dirty="0"/>
              <a:t>Осложнения.</a:t>
            </a:r>
          </a:p>
          <a:p>
            <a:pPr marL="0" lvl="0" indent="0">
              <a:buNone/>
            </a:pPr>
            <a:r>
              <a:rPr lang="ru-RU" sz="2800" dirty="0" smtClean="0"/>
              <a:t>Анемия тяжёлой степени (</a:t>
            </a:r>
            <a:r>
              <a:rPr lang="en-US" sz="2800" dirty="0" smtClean="0"/>
              <a:t>Hb 51</a:t>
            </a:r>
            <a:r>
              <a:rPr lang="ru-RU" sz="2800" dirty="0" smtClean="0"/>
              <a:t>г/л).</a:t>
            </a:r>
          </a:p>
          <a:p>
            <a:pPr marL="0" lvl="0" indent="0">
              <a:buNone/>
            </a:pPr>
            <a:r>
              <a:rPr lang="ru-RU" sz="2800" dirty="0" smtClean="0"/>
              <a:t>Очаговые некрозы миокарда.</a:t>
            </a:r>
          </a:p>
          <a:p>
            <a:pPr marL="0" lvl="0" indent="0">
              <a:buNone/>
            </a:pPr>
            <a:r>
              <a:rPr lang="ru-RU" sz="2800" dirty="0" smtClean="0"/>
              <a:t>Отёк лёгких.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365104"/>
            <a:ext cx="8424935" cy="229411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I </a:t>
            </a:r>
            <a:r>
              <a:rPr lang="ru-RU" sz="2400" b="1" dirty="0">
                <a:solidFill>
                  <a:prstClr val="black"/>
                </a:solidFill>
              </a:rPr>
              <a:t>а)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ru-RU" sz="2400" dirty="0" smtClean="0"/>
              <a:t>ОИМ др. уточнённых локализаций	</a:t>
            </a:r>
            <a:r>
              <a:rPr lang="ru-RU" sz="2400" dirty="0"/>
              <a:t>	</a:t>
            </a:r>
            <a:r>
              <a:rPr lang="ru-RU" sz="2000" b="1" dirty="0" smtClean="0"/>
              <a:t>2 сут</a:t>
            </a:r>
            <a:r>
              <a:rPr lang="ru-RU" sz="2000" b="1" dirty="0"/>
              <a:t> </a:t>
            </a:r>
            <a:r>
              <a:rPr lang="ru-RU" sz="2000" b="1" dirty="0" smtClean="0"/>
              <a:t>       </a:t>
            </a:r>
            <a:r>
              <a:rPr lang="en-US" sz="2400" dirty="0"/>
              <a:t>I </a:t>
            </a:r>
            <a:r>
              <a:rPr lang="ru-RU" sz="2400" dirty="0" smtClean="0"/>
              <a:t>21.2</a:t>
            </a:r>
            <a:endParaRPr lang="ru-RU" sz="2000" dirty="0"/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 б)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u="sng" dirty="0" smtClean="0">
                <a:solidFill>
                  <a:prstClr val="black"/>
                </a:solidFill>
              </a:rPr>
              <a:t>ЗНО тела желудка</a:t>
            </a:r>
            <a:r>
              <a:rPr lang="ru-RU" sz="2400" dirty="0" smtClean="0">
                <a:solidFill>
                  <a:prstClr val="black"/>
                </a:solidFill>
              </a:rPr>
              <a:t>			</a:t>
            </a:r>
            <a:r>
              <a:rPr lang="ru-RU" sz="2400" dirty="0">
                <a:solidFill>
                  <a:prstClr val="black"/>
                </a:solidFill>
              </a:rPr>
              <a:t>	 	</a:t>
            </a:r>
            <a:r>
              <a:rPr lang="ru-RU" sz="2000" b="1" dirty="0" smtClean="0"/>
              <a:t>4 мес</a:t>
            </a:r>
            <a:r>
              <a:rPr lang="ru-RU" sz="1800" dirty="0"/>
              <a:t>	</a:t>
            </a:r>
            <a:r>
              <a:rPr lang="ru-RU" sz="1800" dirty="0">
                <a:solidFill>
                  <a:srgbClr val="70AD47">
                    <a:lumMod val="75000"/>
                  </a:srgbClr>
                </a:solidFill>
              </a:rPr>
              <a:t>     </a:t>
            </a:r>
            <a:r>
              <a:rPr lang="ru-RU" sz="2400" dirty="0">
                <a:solidFill>
                  <a:prstClr val="black"/>
                </a:solidFill>
              </a:rPr>
              <a:t>С</a:t>
            </a:r>
            <a:r>
              <a:rPr lang="ru-RU" sz="2400" dirty="0" smtClean="0">
                <a:solidFill>
                  <a:prstClr val="black"/>
                </a:solidFill>
              </a:rPr>
              <a:t> 16.2</a:t>
            </a:r>
            <a:endParaRPr lang="ru-RU" sz="3200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 в)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 г)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II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667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8708"/>
            <a:ext cx="7200800" cy="5659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Хр.ИБС </a:t>
            </a:r>
            <a:r>
              <a:rPr lang="ru-RU" sz="3200" b="1" dirty="0"/>
              <a:t>– основное заболевание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352839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2800" i="1" dirty="0"/>
              <a:t>Основное заболевание.</a:t>
            </a:r>
          </a:p>
          <a:p>
            <a:pPr marL="0" lvl="0" indent="0">
              <a:buNone/>
            </a:pPr>
            <a:r>
              <a:rPr lang="ru-RU" sz="2800" dirty="0"/>
              <a:t>Хроническая тромбированная аневризма</a:t>
            </a:r>
            <a:r>
              <a:rPr lang="en-US" sz="2800" dirty="0"/>
              <a:t> </a:t>
            </a:r>
            <a:r>
              <a:rPr lang="ru-RU" sz="2800" dirty="0"/>
              <a:t>задней стенки левого желудочка. Атеросклероз венечных артерий </a:t>
            </a:r>
            <a:r>
              <a:rPr lang="en-US" sz="2800" dirty="0"/>
              <a:t>III-3</a:t>
            </a:r>
            <a:endParaRPr lang="ru-RU" sz="2800" dirty="0"/>
          </a:p>
          <a:p>
            <a:pPr marL="0" lvl="0" indent="0">
              <a:buNone/>
            </a:pPr>
            <a:r>
              <a:rPr lang="ru-RU" sz="2800" i="1" dirty="0"/>
              <a:t>Осложнение.</a:t>
            </a:r>
          </a:p>
          <a:p>
            <a:pPr marL="0" lvl="0" indent="0">
              <a:buNone/>
            </a:pPr>
            <a:r>
              <a:rPr lang="ru-RU" sz="2800" dirty="0"/>
              <a:t>Тромбоэмболический синдром: эмболические инфаркты головного мозга, миокарда, почек, селезёнки.</a:t>
            </a:r>
          </a:p>
          <a:p>
            <a:pPr marL="0" lvl="0" indent="0">
              <a:buNone/>
            </a:pPr>
            <a:r>
              <a:rPr lang="ru-RU" sz="2800" dirty="0"/>
              <a:t>Отёк лёгких. Отёк головного мозга.</a:t>
            </a:r>
          </a:p>
          <a:p>
            <a:pPr marL="0" lvl="0" indent="0">
              <a:buNone/>
            </a:pPr>
            <a:r>
              <a:rPr lang="ru-RU" sz="2800" i="1" dirty="0"/>
              <a:t>Фоновое заболевание.</a:t>
            </a:r>
            <a:endParaRPr lang="ru-RU" sz="2800" dirty="0"/>
          </a:p>
          <a:p>
            <a:pPr marL="0" lvl="0" indent="0">
              <a:buNone/>
            </a:pPr>
            <a:r>
              <a:rPr lang="ru-RU" sz="2800" dirty="0"/>
              <a:t>Сахарный диабет 2 типа, компенсированный. Диабетическая микро- и макроангиопатия, нефропатия.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365104"/>
            <a:ext cx="8424935" cy="229411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I </a:t>
            </a:r>
            <a:r>
              <a:rPr lang="ru-RU" sz="2400" b="1" dirty="0">
                <a:solidFill>
                  <a:prstClr val="black"/>
                </a:solidFill>
              </a:rPr>
              <a:t>а)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Инфаркт мозга, </a:t>
            </a:r>
            <a:r>
              <a:rPr lang="ru-RU" sz="2600" dirty="0">
                <a:solidFill>
                  <a:prstClr val="black"/>
                </a:solidFill>
              </a:rPr>
              <a:t>вызванный эмболией</a:t>
            </a:r>
          </a:p>
          <a:p>
            <a:pPr lvl="0"/>
            <a:r>
              <a:rPr lang="ru-RU" sz="2600" dirty="0">
                <a:solidFill>
                  <a:prstClr val="black"/>
                </a:solidFill>
              </a:rPr>
              <a:t>				мозговых артерий</a:t>
            </a:r>
            <a:r>
              <a:rPr lang="ru-RU" sz="2400" dirty="0">
                <a:solidFill>
                  <a:prstClr val="black"/>
                </a:solidFill>
              </a:rPr>
              <a:t>	 </a:t>
            </a:r>
            <a:r>
              <a:rPr lang="ru-RU" sz="2000" b="1" dirty="0"/>
              <a:t>3 мес.	</a:t>
            </a:r>
            <a:r>
              <a:rPr lang="en-US" sz="2400" dirty="0"/>
              <a:t>I</a:t>
            </a:r>
            <a:r>
              <a:rPr lang="ru-RU" sz="2400" dirty="0"/>
              <a:t> 63.4</a:t>
            </a:r>
            <a:endParaRPr lang="ru-RU" sz="2000" dirty="0"/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 б)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u="sng" dirty="0">
                <a:solidFill>
                  <a:prstClr val="black"/>
                </a:solidFill>
              </a:rPr>
              <a:t>Аневризма сердца</a:t>
            </a:r>
            <a:r>
              <a:rPr lang="ru-RU" sz="2400" dirty="0">
                <a:solidFill>
                  <a:prstClr val="black"/>
                </a:solidFill>
              </a:rPr>
              <a:t>					</a:t>
            </a:r>
            <a:r>
              <a:rPr lang="ru-RU" sz="2000" b="1" dirty="0">
                <a:solidFill>
                  <a:prstClr val="black"/>
                </a:solidFill>
              </a:rPr>
              <a:t>неизв.	            </a:t>
            </a:r>
            <a:r>
              <a:rPr lang="en-US" sz="2400" dirty="0">
                <a:solidFill>
                  <a:prstClr val="black"/>
                </a:solidFill>
              </a:rPr>
              <a:t>I</a:t>
            </a:r>
            <a:r>
              <a:rPr lang="ru-RU" sz="2400" dirty="0">
                <a:solidFill>
                  <a:prstClr val="black"/>
                </a:solidFill>
              </a:rPr>
              <a:t> 25.3</a:t>
            </a:r>
            <a:endParaRPr lang="ru-RU" sz="3200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 в)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 г)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II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Сахарный диабет без осложнений		</a:t>
            </a:r>
            <a:r>
              <a:rPr lang="ru-RU" sz="1900" b="1" dirty="0">
                <a:solidFill>
                  <a:prstClr val="black"/>
                </a:solidFill>
              </a:rPr>
              <a:t>9 лет</a:t>
            </a:r>
            <a:r>
              <a:rPr lang="ru-RU" sz="2400" dirty="0">
                <a:solidFill>
                  <a:prstClr val="black"/>
                </a:solidFill>
              </a:rPr>
              <a:t>		Е 11.9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50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71048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ДИАГНОЗ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и принципы формулировки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8064" y="1268760"/>
            <a:ext cx="3799334" cy="3483768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диагноз должен быть</a:t>
            </a:r>
          </a:p>
          <a:p>
            <a:pPr marL="0" indent="0" algn="r">
              <a:buNone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нозологическим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●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соответствующим МКБ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●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развёрнутым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●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структурным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●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достоверным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●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своевременным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/>
              </a:rPr>
              <a:t>●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23528" y="2472560"/>
            <a:ext cx="5688632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Основное заболевание</a:t>
            </a:r>
          </a:p>
          <a:p>
            <a:pPr marL="0" lvl="0" indent="0">
              <a:buNone/>
            </a:pP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>
              <a:buNone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Осложнения основного заболевания</a:t>
            </a:r>
          </a:p>
          <a:p>
            <a:pPr marL="0" lvl="0" indent="0">
              <a:buNone/>
            </a:pP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>
              <a:buNone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Коморбидные заболевания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(конкурирующие/сочетанные/фоновые)</a:t>
            </a:r>
          </a:p>
          <a:p>
            <a:pPr marL="0" lvl="0" indent="0">
              <a:buNone/>
            </a:pPr>
            <a:endParaRPr lang="ru-RU" sz="2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>
              <a:buNone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Общие осложнения</a:t>
            </a:r>
          </a:p>
          <a:p>
            <a:pPr marL="0" lvl="0" indent="0">
              <a:buNone/>
            </a:pP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>
              <a:buNone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Сопутствующие заболевания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73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2782"/>
            <a:ext cx="8100391" cy="56591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Хр.ИБС - сопутствующее </a:t>
            </a:r>
            <a:r>
              <a:rPr lang="ru-RU" sz="3200" b="1" dirty="0"/>
              <a:t>заболевание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352839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2800" i="1" dirty="0"/>
              <a:t>Основное </a:t>
            </a:r>
            <a:r>
              <a:rPr lang="ru-RU" sz="2800" i="1" dirty="0" smtClean="0"/>
              <a:t>заболевание.</a:t>
            </a:r>
            <a:endParaRPr lang="ru-RU" sz="2800" i="1" dirty="0"/>
          </a:p>
          <a:p>
            <a:pPr marL="0" lvl="0" indent="0">
              <a:buNone/>
            </a:pPr>
            <a:r>
              <a:rPr lang="ru-RU" sz="2800" dirty="0" smtClean="0"/>
              <a:t>Сахарный диабет 1 типа, тяжёлое течение, декомпенсированный; диабетическая микро-, макроангиопатия, нефропатия.</a:t>
            </a:r>
            <a:endParaRPr lang="ru-RU" sz="2800" dirty="0"/>
          </a:p>
          <a:p>
            <a:pPr marL="0" lvl="0" indent="0">
              <a:buNone/>
            </a:pPr>
            <a:r>
              <a:rPr lang="ru-RU" sz="2800" i="1" dirty="0" smtClean="0"/>
              <a:t>Осложнение.</a:t>
            </a:r>
            <a:endParaRPr lang="ru-RU" sz="2800" i="1" dirty="0"/>
          </a:p>
          <a:p>
            <a:pPr marL="0" lvl="0" indent="0">
              <a:buNone/>
            </a:pPr>
            <a:r>
              <a:rPr lang="ru-RU" sz="2800" dirty="0" smtClean="0"/>
              <a:t>Диабетический нефросклероз. Уремия</a:t>
            </a:r>
            <a:r>
              <a:rPr lang="ru-RU" sz="2800" dirty="0"/>
              <a:t> (</a:t>
            </a:r>
            <a:r>
              <a:rPr lang="ru-RU" sz="2600" dirty="0"/>
              <a:t>биохимия крови …</a:t>
            </a:r>
            <a:r>
              <a:rPr lang="ru-RU" sz="2800" dirty="0"/>
              <a:t>)</a:t>
            </a:r>
            <a:r>
              <a:rPr lang="ru-RU" sz="2800" dirty="0" smtClean="0"/>
              <a:t>.</a:t>
            </a:r>
            <a:endParaRPr lang="ru-RU" sz="2800" dirty="0"/>
          </a:p>
          <a:p>
            <a:pPr marL="0" lvl="0" indent="0">
              <a:buNone/>
            </a:pPr>
            <a:r>
              <a:rPr lang="ru-RU" sz="2800" i="1" dirty="0" smtClean="0"/>
              <a:t>Сопутствующие заболевания.</a:t>
            </a:r>
            <a:endParaRPr lang="ru-RU" sz="2800" dirty="0"/>
          </a:p>
          <a:p>
            <a:pPr marL="0" lvl="0" indent="0">
              <a:buNone/>
            </a:pPr>
            <a:r>
              <a:rPr lang="ru-RU" sz="2800" dirty="0" smtClean="0"/>
              <a:t>ИБС: постинфарктный кардиосклероз.</a:t>
            </a:r>
          </a:p>
          <a:p>
            <a:pPr marL="0" lvl="0" indent="0">
              <a:buNone/>
            </a:pPr>
            <a:r>
              <a:rPr lang="ru-RU" sz="2800" dirty="0" smtClean="0"/>
              <a:t>Артериальная гипертензия.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365104"/>
            <a:ext cx="8424935" cy="229411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I </a:t>
            </a:r>
            <a:r>
              <a:rPr lang="ru-RU" sz="2400" b="1" dirty="0" smtClean="0">
                <a:solidFill>
                  <a:prstClr val="black"/>
                </a:solidFill>
              </a:rPr>
              <a:t>а) </a:t>
            </a:r>
            <a:r>
              <a:rPr lang="ru-RU" sz="2400" dirty="0" smtClean="0">
                <a:solidFill>
                  <a:prstClr val="black"/>
                </a:solidFill>
              </a:rPr>
              <a:t>Терминальная стадия поражения почек   </a:t>
            </a:r>
            <a:r>
              <a:rPr lang="ru-RU" sz="2000" b="1" dirty="0" smtClean="0">
                <a:solidFill>
                  <a:prstClr val="black"/>
                </a:solidFill>
              </a:rPr>
              <a:t>1 мес</a:t>
            </a:r>
            <a:r>
              <a:rPr lang="ru-RU" sz="2400" dirty="0" smtClean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N</a:t>
            </a:r>
            <a:r>
              <a:rPr lang="ru-RU" sz="2400" dirty="0" smtClean="0">
                <a:solidFill>
                  <a:prstClr val="black"/>
                </a:solidFill>
              </a:rPr>
              <a:t> 18.0</a:t>
            </a:r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 б</a:t>
            </a:r>
            <a:r>
              <a:rPr lang="ru-RU" sz="2400" b="1" dirty="0" smtClean="0">
                <a:solidFill>
                  <a:prstClr val="black"/>
                </a:solidFill>
              </a:rPr>
              <a:t>)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u="sng" dirty="0">
                <a:solidFill>
                  <a:prstClr val="black"/>
                </a:solidFill>
              </a:rPr>
              <a:t>Сахарный диабет с поражением почек</a:t>
            </a:r>
            <a:r>
              <a:rPr lang="ru-RU" sz="2400" dirty="0">
                <a:solidFill>
                  <a:prstClr val="black"/>
                </a:solidFill>
              </a:rPr>
              <a:t>	     </a:t>
            </a:r>
            <a:r>
              <a:rPr lang="ru-RU" sz="2000" b="1" dirty="0">
                <a:solidFill>
                  <a:prstClr val="black"/>
                </a:solidFill>
              </a:rPr>
              <a:t>6 лет </a:t>
            </a:r>
            <a:r>
              <a:rPr lang="ru-RU" sz="1800" dirty="0">
                <a:solidFill>
                  <a:srgbClr val="70AD47">
                    <a:lumMod val="75000"/>
                  </a:srgbClr>
                </a:solidFill>
              </a:rPr>
              <a:t>	</a:t>
            </a:r>
            <a:r>
              <a:rPr lang="ru-RU" sz="2400" dirty="0">
                <a:solidFill>
                  <a:prstClr val="black"/>
                </a:solidFill>
              </a:rPr>
              <a:t>Е 10.2</a:t>
            </a:r>
            <a:endParaRPr lang="ru-RU" sz="3200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 в)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 г)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II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6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ПРИКАЗ 1478-п МЗ СО (пункты 41, 51)</a:t>
            </a:r>
            <a:br>
              <a:rPr lang="ru-RU" sz="2800" b="1" dirty="0"/>
            </a:br>
            <a:r>
              <a:rPr lang="ru-RU" sz="2400" b="1" dirty="0"/>
              <a:t>Первичная медицинская документация умершего должна содержать: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08912" cy="5544616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При выдаче МСС без вскрытия </a:t>
            </a:r>
          </a:p>
          <a:p>
            <a:pPr lvl="1"/>
            <a:r>
              <a:rPr lang="ru-RU" sz="2400" dirty="0"/>
              <a:t>Отказ от патологоанатомического вскрытия (письменно)</a:t>
            </a:r>
          </a:p>
          <a:p>
            <a:pPr lvl="1"/>
            <a:r>
              <a:rPr lang="ru-RU" sz="2400" dirty="0"/>
              <a:t>В эпикризе запись «по заявлению … и по разрешению… выдано МСС (серия, номер, диагноз, код по МКБ-10); либо вклеивается копия МСС</a:t>
            </a:r>
          </a:p>
          <a:p>
            <a:pPr marL="342900" lvl="1" indent="0">
              <a:buNone/>
            </a:pPr>
            <a:endParaRPr lang="ru-RU" sz="2400" dirty="0"/>
          </a:p>
          <a:p>
            <a:pPr marL="342900" lvl="1" indent="0">
              <a:buNone/>
            </a:pPr>
            <a:r>
              <a:rPr lang="ru-RU" sz="2400" dirty="0"/>
              <a:t>По религиозным мотивам при наличии письменного заявления супруга или близкого родственника (детей, родителей, усыновленных, усыновителей, родных братьев и родных сестер, внуков, дедушки, бабушки), а при их отсутствии иных родственников либо законного представителя умершего или при волеизъявлении самого умершего, сделанном им при жизни</a:t>
            </a:r>
            <a:r>
              <a:rPr lang="ru-RU" sz="2600" dirty="0"/>
              <a:t>, </a:t>
            </a:r>
            <a:r>
              <a:rPr lang="ru-RU" sz="2600" b="1" dirty="0"/>
              <a:t>патологоанатомическое вскрытие не производится</a:t>
            </a:r>
            <a:r>
              <a:rPr lang="ru-RU" sz="2600" dirty="0"/>
              <a:t>, </a:t>
            </a:r>
            <a:r>
              <a:rPr lang="ru-RU" sz="2400" dirty="0"/>
              <a:t>за исключением случаев</a:t>
            </a:r>
            <a:r>
              <a:rPr lang="ru-RU" sz="2400" dirty="0" smtClean="0"/>
              <a:t>:…</a:t>
            </a:r>
          </a:p>
          <a:p>
            <a:pPr marL="342900" lvl="1" indent="0">
              <a:buNone/>
            </a:pPr>
            <a:endParaRPr lang="ru-RU" sz="2400" dirty="0"/>
          </a:p>
          <a:p>
            <a:pPr marL="342900" lvl="1" indent="0">
              <a:buNone/>
            </a:pPr>
            <a:r>
              <a:rPr lang="ru-RU" sz="2400" dirty="0"/>
              <a:t>(323 ФЗ; 354н приказ; 1478-п приказ)</a:t>
            </a:r>
          </a:p>
        </p:txBody>
      </p:sp>
    </p:spTree>
    <p:extLst>
      <p:ext uri="{BB962C8B-B14F-4D97-AF65-F5344CB8AC3E}">
        <p14:creationId xmlns:p14="http://schemas.microsoft.com/office/powerpoint/2010/main" val="2298378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3999" cy="504056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dirty="0"/>
              <a:t>Выдача МСС без вскрытия не допускается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87028"/>
            <a:ext cx="7886700" cy="51242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96752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Подозрение на насильственную смерть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Невозможность установления заключительного клинического диагноза заболевания, приведшего к смерти, и/или непосредственной причины смерти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Оказание умершему пациенту медицинской помощи в стационарных условиях менее одних суток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Подозрение на передозировку или непереносимость лекарственных или диагностических препаратов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Смерть связанная с проведением профилактических, диагностических, инструментальных, анестезиологических, реанимационных, лечебных мероприятий, во время или после операции переливания крови и (или) её компонентов</a:t>
            </a:r>
          </a:p>
        </p:txBody>
      </p:sp>
    </p:spTree>
    <p:extLst>
      <p:ext uri="{BB962C8B-B14F-4D97-AF65-F5344CB8AC3E}">
        <p14:creationId xmlns:p14="http://schemas.microsoft.com/office/powerpoint/2010/main" val="179574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dirty="0"/>
              <a:t>Выдача МСС без вскрытия не допускается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87028"/>
            <a:ext cx="7886700" cy="51242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ru-RU" sz="2800" b="1" dirty="0"/>
              <a:t>	</a:t>
            </a:r>
            <a:endParaRPr lang="en-US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96752"/>
            <a:ext cx="76877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Смерть от инфекционного заболевания или при подозрении на него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Смерть от онкологического заболевания при отсутствии гистологической верификации опухоли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Смерть от заболевания, связанного с последствиями экологической катастрофы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Смерть беременных, рожениц, родильниц (включая последний день послеродового периода) и детей возраста до 28 дней жизни включительно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Мертворождение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</a:rPr>
              <a:t>Необходимость судебно-медицинского исследования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b="1" i="1" dirty="0"/>
              <a:t>	(Часть 3 ст.67 ФЗ от  21.11.2011г №323-ФЗ,</a:t>
            </a:r>
          </a:p>
          <a:p>
            <a:pPr marL="0" indent="0">
              <a:buNone/>
            </a:pPr>
            <a:r>
              <a:rPr lang="ru-RU" sz="2400" b="1" i="1" dirty="0"/>
              <a:t>	Пункт 3 Приказа МЗ РФ от 06.06.2013г №354-н)</a:t>
            </a:r>
          </a:p>
        </p:txBody>
      </p:sp>
    </p:spTree>
    <p:extLst>
      <p:ext uri="{BB962C8B-B14F-4D97-AF65-F5344CB8AC3E}">
        <p14:creationId xmlns:p14="http://schemas.microsoft.com/office/powerpoint/2010/main" val="269644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976664" cy="68761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Основное заболевание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344816" cy="5256584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Заболевание (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травма, отравление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которое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само по себе или через свои осложнения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явилось поводом для обращения за медицинской помощью, стало причиной госпитализации и/или смерти (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МКБ -10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Заболевание, которое само по себе или в связи с осложнениями вызывает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первоочередную необходимость оказания медицинской помощи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связи с наибольшей угрозой работоспособности, жизни и здоровью, либо приводит к инвалидности, либо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становится причиной смерти         								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323 ФЗ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478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621" y="97449"/>
            <a:ext cx="7886700" cy="504057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89550"/>
            <a:ext cx="3024336" cy="82391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Коморбидные заболевания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120633"/>
            <a:ext cx="4320480" cy="5548727"/>
          </a:xfrm>
        </p:spPr>
        <p:txBody>
          <a:bodyPr>
            <a:normAutofit/>
          </a:bodyPr>
          <a:lstStyle/>
          <a:p>
            <a:pPr lvl="0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Прочие важные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заболевания (состояния),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способствовавшие смерти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МКБ -10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структуре диагноза указываются как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конкурирующие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сочетанные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или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фоновые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после рубрики «Основное заболевание»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Должны иметь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общие осложнения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 основным заболеванием, т.к. совместно вызывают цепь болезненных процессов, непосредственно приводящих к смерти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652120" y="1844824"/>
            <a:ext cx="3167232" cy="823912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Сопутствующее заболевание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148064" y="2564904"/>
            <a:ext cx="3743375" cy="4104456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Заболевание, которое не имеет причинно-следственной связи с основным заболеванием, уступает ему в степени необходимости оказания медицинской помощи, влияния на работоспособность, опасности для жизни и здоровья и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является причиной смерти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323 ФЗ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680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784976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Правила и инструкции по кодированию смертности и заболеваемости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1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4.1.1 Причины смерти</a:t>
            </a:r>
          </a:p>
          <a:p>
            <a:pPr marL="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«… все те болезни, патологические состояния или травмы, которые привели к смерти или способствовали её наступлению, а также обстоятельства несчастного случая или акта насилия, которые вызвали любые такие травмы»</a:t>
            </a:r>
          </a:p>
          <a:p>
            <a:pPr marL="0" indent="0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 определение </a:t>
            </a: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предусматривает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включения в свидетельство симптомов и явлений, сопровождающих наступление смерти (</a:t>
            </a: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механизм смерти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таких, как сердечная или дыхательная недостаточность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				МКБ-10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2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1"/>
            <a:ext cx="9155220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Правила и инструкции по кодированию смертности и заболеваемости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4.1.2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ПЕРВОНАЧАЛЬНАЯ ПРИЧИНА СМЕРТИ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а) «болезнь или травма, вызвавшая цепь болезненных процессов, непосредственно приведших к смерти»</a:t>
            </a:r>
          </a:p>
          <a:p>
            <a:pPr marL="0" indent="0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б) «обстоятельства несчастного случая или акта насилия, которые вызвали смертельную травму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»</a:t>
            </a:r>
          </a:p>
          <a:p>
            <a:pPr marL="0" indent="0">
              <a:buNone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								МКБ-10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924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116633"/>
            <a:ext cx="78867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1287" y="116633"/>
            <a:ext cx="4381675" cy="771549"/>
          </a:xfrm>
        </p:spPr>
        <p:txBody>
          <a:bodyPr>
            <a:normAutofit/>
          </a:bodyPr>
          <a:lstStyle/>
          <a:p>
            <a:r>
              <a:rPr lang="ru-RU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НЕПОСРЕДСТВЕННАЯ ПРИЧИНА СМЕРТИ</a:t>
            </a:r>
            <a:endParaRPr lang="ru-RU" sz="1200" u="sng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1287" y="888182"/>
            <a:ext cx="4942829" cy="545207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  <a:defRPr/>
            </a:pPr>
            <a:r>
              <a:rPr lang="ru-RU" altLang="ru-RU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патологический процесс</a:t>
            </a:r>
          </a:p>
          <a:p>
            <a:pPr marL="0" lvl="0" indent="0">
              <a:buNone/>
              <a:defRPr/>
            </a:pPr>
            <a:r>
              <a:rPr lang="ru-RU" alt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(чаще всего осложнение основного заболевания), обусловивший наступление смерти</a:t>
            </a:r>
          </a:p>
          <a:p>
            <a:pPr marL="0" lvl="0" indent="0">
              <a:buNone/>
              <a:defRPr/>
            </a:pPr>
            <a:endParaRPr lang="ru-RU" alt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●</a:t>
            </a:r>
            <a:r>
              <a:rPr lang="ru-RU" alt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ТЭЛА</a:t>
            </a: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alt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гемотампонада</a:t>
            </a: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●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alt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перитонит</a:t>
            </a: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●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alt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шок</a:t>
            </a: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●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alt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желтуха</a:t>
            </a: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●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alt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уремия</a:t>
            </a: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●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alt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постгеморрагическая анемия</a:t>
            </a:r>
          </a:p>
          <a:p>
            <a:pPr marL="0" lvl="0" indent="0">
              <a:buNone/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● </a:t>
            </a:r>
            <a:r>
              <a:rPr lang="ru-RU" altLang="ru-RU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кома </a:t>
            </a:r>
            <a:r>
              <a:rPr lang="ru-RU" alt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(диабетическая)</a:t>
            </a:r>
          </a:p>
          <a:p>
            <a:pPr marL="0" indent="0">
              <a:buNone/>
              <a:defRPr/>
            </a:pPr>
            <a:endParaRPr lang="ru-RU" alt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719568" y="2204864"/>
            <a:ext cx="3216956" cy="771549"/>
          </a:xfrm>
        </p:spPr>
        <p:txBody>
          <a:bodyPr>
            <a:normAutofit/>
          </a:bodyPr>
          <a:lstStyle/>
          <a:p>
            <a:pPr algn="r"/>
            <a:r>
              <a:rPr lang="ru-RU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МЕХАНИЗМ УМИРАНИЯ</a:t>
            </a:r>
            <a:endParaRPr lang="ru-RU" sz="1200" u="sng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292080" y="2924944"/>
            <a:ext cx="3672408" cy="3600400"/>
          </a:xfrm>
        </p:spPr>
        <p:txBody>
          <a:bodyPr/>
          <a:lstStyle/>
          <a:p>
            <a:pPr marL="0" lvl="0" indent="0" algn="r">
              <a:buNone/>
              <a:defRPr/>
            </a:pPr>
            <a:r>
              <a:rPr lang="ru-RU" alt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симптомы и явления</a:t>
            </a: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сопровождающие наступление смерти</a:t>
            </a:r>
          </a:p>
          <a:p>
            <a:pPr marL="0" lvl="0" indent="0" algn="r">
              <a:buNone/>
              <a:defRPr/>
            </a:pPr>
            <a:endParaRPr lang="ru-RU" alt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r">
              <a:buNone/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лёгочный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●</a:t>
            </a:r>
            <a:endParaRPr lang="ru-RU" alt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lvl="0" algn="r">
              <a:buNone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сердечный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●</a:t>
            </a:r>
            <a:endParaRPr lang="ru-RU" altLang="ru-RU" sz="25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lvl="0" algn="r">
              <a:buNone/>
              <a:defRPr/>
            </a:pP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мозговой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●</a:t>
            </a:r>
            <a:endParaRPr lang="ru-RU" alt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lvl="0" algn="r">
              <a:buNone/>
              <a:defRPr/>
            </a:pP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смешанный (ПОН)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●</a:t>
            </a:r>
            <a:endParaRPr lang="ru-RU" alt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400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945"/>
            <a:ext cx="8568952" cy="121781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Правила и инструкции по кодированию смертности и </a:t>
            </a:r>
            <a:r>
              <a:rPr lang="ru-RU" sz="2800" b="1" dirty="0" smtClean="0"/>
              <a:t>заболеваемости (том 2 МКБ-10)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330" y="1351999"/>
            <a:ext cx="7031263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4.1.3 </a:t>
            </a:r>
            <a:r>
              <a:rPr lang="ru-RU" sz="2400" b="1" dirty="0">
                <a:latin typeface="+mj-lt"/>
              </a:rPr>
              <a:t>Международная форма МСС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2400" dirty="0"/>
              <a:t>Врач, подписывающий МСС, должен определить, какое болезненное состояние </a:t>
            </a:r>
            <a:r>
              <a:rPr lang="ru-RU" sz="2400" b="1" i="1" dirty="0"/>
              <a:t>непосредственно</a:t>
            </a:r>
            <a:r>
              <a:rPr lang="ru-RU" sz="2400" dirty="0"/>
              <a:t> привело к смерти, и установить </a:t>
            </a:r>
            <a:r>
              <a:rPr lang="ru-RU" sz="2400" b="1" i="1" dirty="0"/>
              <a:t>предшествовавшие состояния</a:t>
            </a:r>
            <a:r>
              <a:rPr lang="ru-RU" sz="2400" dirty="0"/>
              <a:t>, способствовавшие возникновению данной причины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i="1" dirty="0"/>
              <a:t>В части </a:t>
            </a:r>
            <a:r>
              <a:rPr lang="en-US" sz="2400" b="1" i="1" dirty="0"/>
              <a:t>I</a:t>
            </a:r>
            <a:r>
              <a:rPr lang="ru-RU" sz="2400" b="1" i="1" dirty="0"/>
              <a:t> </a:t>
            </a:r>
            <a:r>
              <a:rPr lang="ru-RU" sz="2400" dirty="0"/>
              <a:t>свидетельства следует указывать цепь событий, </a:t>
            </a:r>
            <a:r>
              <a:rPr lang="ru-RU" sz="2400" b="1" i="1" dirty="0"/>
              <a:t>непосредственно приведших к смерти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i="1" dirty="0"/>
              <a:t>В части </a:t>
            </a:r>
            <a:r>
              <a:rPr lang="en-US" sz="2400" b="1" i="1" dirty="0"/>
              <a:t>II</a:t>
            </a:r>
            <a:r>
              <a:rPr lang="ru-RU" sz="2400" b="1" i="1" dirty="0"/>
              <a:t> </a:t>
            </a:r>
            <a:r>
              <a:rPr lang="ru-RU" sz="2400" dirty="0"/>
              <a:t>– состояния, </a:t>
            </a:r>
            <a:r>
              <a:rPr lang="ru-RU" sz="2400" b="1" i="1" dirty="0"/>
              <a:t>способствовавшие смерти</a:t>
            </a:r>
            <a:r>
              <a:rPr lang="ru-RU" sz="2400" dirty="0"/>
              <a:t>, </a:t>
            </a:r>
            <a:r>
              <a:rPr lang="ru-RU" sz="2400" b="1" i="1" dirty="0"/>
              <a:t>но не связанные </a:t>
            </a:r>
            <a:r>
              <a:rPr lang="ru-RU" sz="2400" dirty="0"/>
              <a:t>с её основной причиной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6545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14028</TotalTime>
  <Words>1704</Words>
  <Application>Microsoft Office PowerPoint</Application>
  <PresentationFormat>Экран (4:3)</PresentationFormat>
  <Paragraphs>328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Calibri</vt:lpstr>
      <vt:lpstr>Times New Roman</vt:lpstr>
      <vt:lpstr>Calibri Light</vt:lpstr>
      <vt:lpstr>Arial</vt:lpstr>
      <vt:lpstr>Тема Office</vt:lpstr>
      <vt:lpstr>1_Тема Office</vt:lpstr>
      <vt:lpstr>Некоторые правила заполнения медицинских свидетельств о смерти (МСС) в случаях летальных исходов от болезней системы кровообращения  (IX класс МКБ-10)</vt:lpstr>
      <vt:lpstr>Нормативно-правовая база</vt:lpstr>
      <vt:lpstr>ДИАГНОЗ структура и принципы формулировки</vt:lpstr>
      <vt:lpstr>Основное заболевание</vt:lpstr>
      <vt:lpstr>Презентация PowerPoint</vt:lpstr>
      <vt:lpstr>Правила и инструкции по кодированию смертности и заболеваемости</vt:lpstr>
      <vt:lpstr>Правила и инструкции по кодированию смертности и заболеваемости</vt:lpstr>
      <vt:lpstr>Презентация PowerPoint</vt:lpstr>
      <vt:lpstr>Правила и инструкции по кодированию смертности и заболеваемости (том 2 МКБ-10)</vt:lpstr>
      <vt:lpstr>Заполнение МСС</vt:lpstr>
      <vt:lpstr>КЛАСС IX</vt:lpstr>
      <vt:lpstr>Не могут являться первопричиной смерти:</vt:lpstr>
      <vt:lpstr>Не могут являться первопричиной смерти:</vt:lpstr>
      <vt:lpstr>Не могут являться первопричиной смерти:</vt:lpstr>
      <vt:lpstr>Следует избегать неоправданной гипердиагностики:</vt:lpstr>
      <vt:lpstr>Острая (внезапная) коронарная смерть:</vt:lpstr>
      <vt:lpstr>Острая (внезапная) сердечная смерть:</vt:lpstr>
      <vt:lpstr>Требования МКБ-10 к формулировке и кодированию нозологических единиц из групп ИБС и ЦВБ</vt:lpstr>
      <vt:lpstr>Требования МКБ-10 к формулировке и кодированию нозологических единиц из групп ИБС и ЦВБ</vt:lpstr>
      <vt:lpstr>Презентация PowerPoint</vt:lpstr>
      <vt:lpstr>Презентация PowerPoint</vt:lpstr>
      <vt:lpstr>ИБС/ЦВБ ● сахарный диабет ● новообразования ● бронхиальная астма</vt:lpstr>
      <vt:lpstr>ИБС/ЦВБ ● сахарный диабет ● новообразования ● бронхиальная астма</vt:lpstr>
      <vt:lpstr>Острыми или терминальными болезнями системы кровообращения считаются:</vt:lpstr>
      <vt:lpstr>ИНФАРКТ МИОКАРДА</vt:lpstr>
      <vt:lpstr>ИМ 1 типа – основное заболевание</vt:lpstr>
      <vt:lpstr>Некроз (ИМ 2 типа) - осложнение</vt:lpstr>
      <vt:lpstr>Некроз (ИМ 2 типа) - осложнение</vt:lpstr>
      <vt:lpstr>Хр.ИБС – основное заболевание</vt:lpstr>
      <vt:lpstr>Хр.ИБС - сопутствующее заболевание</vt:lpstr>
      <vt:lpstr>ПРИКАЗ 1478-п МЗ СО (пункты 41, 51) Первичная медицинская документация умершего должна содержать:</vt:lpstr>
      <vt:lpstr>Выдача МСС без вскрытия не допускается</vt:lpstr>
      <vt:lpstr>Выдача МСС без вскрытия не допускается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ДИАГНОЗ</dc:title>
  <dc:creator>###</dc:creator>
  <cp:lastModifiedBy>user</cp:lastModifiedBy>
  <cp:revision>831</cp:revision>
  <cp:lastPrinted>2017-07-05T08:05:27Z</cp:lastPrinted>
  <dcterms:created xsi:type="dcterms:W3CDTF">2010-02-09T17:39:26Z</dcterms:created>
  <dcterms:modified xsi:type="dcterms:W3CDTF">2018-10-18T08:25:24Z</dcterms:modified>
</cp:coreProperties>
</file>